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5143500" cx="9144000"/>
  <p:notesSz cx="6858000" cy="9144000"/>
  <p:embeddedFontLst>
    <p:embeddedFont>
      <p:font typeface="Roboto Black"/>
      <p:bold r:id="rId57"/>
      <p:boldItalic r:id="rId58"/>
    </p:embeddedFont>
    <p:embeddedFont>
      <p:font typeface="Roboto"/>
      <p:regular r:id="rId59"/>
      <p:bold r:id="rId60"/>
      <p:italic r:id="rId61"/>
      <p:boldItalic r:id="rId62"/>
    </p:embeddedFont>
    <p:embeddedFont>
      <p:font typeface="Roboto Medium"/>
      <p:regular r:id="rId63"/>
      <p:bold r:id="rId64"/>
      <p:italic r:id="rId65"/>
      <p:boldItalic r:id="rId66"/>
    </p:embeddedFont>
    <p:embeddedFont>
      <p:font typeface="IBM Plex Sans Light"/>
      <p:regular r:id="rId67"/>
      <p:bold r:id="rId68"/>
      <p:italic r:id="rId69"/>
      <p:boldItalic r:id="rId70"/>
    </p:embeddedFont>
    <p:embeddedFont>
      <p:font typeface="Sen ExtraBold"/>
      <p:bold r:id="rId71"/>
    </p:embeddedFont>
    <p:embeddedFont>
      <p:font typeface="Lora"/>
      <p:regular r:id="rId72"/>
      <p:bold r:id="rId73"/>
      <p:italic r:id="rId74"/>
      <p:boldItalic r:id="rId75"/>
    </p:embeddedFont>
    <p:embeddedFont>
      <p:font typeface="Roboto Light"/>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Lora-bold.fntdata"/><Relationship Id="rId72" Type="http://schemas.openxmlformats.org/officeDocument/2006/relationships/font" Target="fonts/Lora-regular.fntdata"/><Relationship Id="rId31" Type="http://schemas.openxmlformats.org/officeDocument/2006/relationships/slide" Target="slides/slide26.xml"/><Relationship Id="rId75" Type="http://schemas.openxmlformats.org/officeDocument/2006/relationships/font" Target="fonts/Lora-boldItalic.fntdata"/><Relationship Id="rId30" Type="http://schemas.openxmlformats.org/officeDocument/2006/relationships/slide" Target="slides/slide25.xml"/><Relationship Id="rId74" Type="http://schemas.openxmlformats.org/officeDocument/2006/relationships/font" Target="fonts/Lora-italic.fntdata"/><Relationship Id="rId33" Type="http://schemas.openxmlformats.org/officeDocument/2006/relationships/slide" Target="slides/slide28.xml"/><Relationship Id="rId77" Type="http://schemas.openxmlformats.org/officeDocument/2006/relationships/font" Target="fonts/RobotoLight-bold.fntdata"/><Relationship Id="rId32" Type="http://schemas.openxmlformats.org/officeDocument/2006/relationships/slide" Target="slides/slide27.xml"/><Relationship Id="rId76" Type="http://schemas.openxmlformats.org/officeDocument/2006/relationships/font" Target="fonts/RobotoLight-regular.fntdata"/><Relationship Id="rId35" Type="http://schemas.openxmlformats.org/officeDocument/2006/relationships/slide" Target="slides/slide30.xml"/><Relationship Id="rId79" Type="http://schemas.openxmlformats.org/officeDocument/2006/relationships/font" Target="fonts/RobotoLight-boldItalic.fntdata"/><Relationship Id="rId34" Type="http://schemas.openxmlformats.org/officeDocument/2006/relationships/slide" Target="slides/slide29.xml"/><Relationship Id="rId78" Type="http://schemas.openxmlformats.org/officeDocument/2006/relationships/font" Target="fonts/RobotoLight-italic.fntdata"/><Relationship Id="rId71" Type="http://schemas.openxmlformats.org/officeDocument/2006/relationships/font" Target="fonts/SenExtraBold-bold.fntdata"/><Relationship Id="rId70" Type="http://schemas.openxmlformats.org/officeDocument/2006/relationships/font" Target="fonts/IBMPlexSansLight-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boldItalic.fntdata"/><Relationship Id="rId61" Type="http://schemas.openxmlformats.org/officeDocument/2006/relationships/font" Target="fonts/Roboto-italic.fntdata"/><Relationship Id="rId20" Type="http://schemas.openxmlformats.org/officeDocument/2006/relationships/slide" Target="slides/slide15.xml"/><Relationship Id="rId64" Type="http://schemas.openxmlformats.org/officeDocument/2006/relationships/font" Target="fonts/RobotoMedium-bold.fntdata"/><Relationship Id="rId63" Type="http://schemas.openxmlformats.org/officeDocument/2006/relationships/font" Target="fonts/RobotoMedium-regular.fntdata"/><Relationship Id="rId22" Type="http://schemas.openxmlformats.org/officeDocument/2006/relationships/slide" Target="slides/slide17.xml"/><Relationship Id="rId66" Type="http://schemas.openxmlformats.org/officeDocument/2006/relationships/font" Target="fonts/RobotoMedium-boldItalic.fntdata"/><Relationship Id="rId21" Type="http://schemas.openxmlformats.org/officeDocument/2006/relationships/slide" Target="slides/slide16.xml"/><Relationship Id="rId65" Type="http://schemas.openxmlformats.org/officeDocument/2006/relationships/font" Target="fonts/RobotoMedium-italic.fntdata"/><Relationship Id="rId24" Type="http://schemas.openxmlformats.org/officeDocument/2006/relationships/slide" Target="slides/slide19.xml"/><Relationship Id="rId68" Type="http://schemas.openxmlformats.org/officeDocument/2006/relationships/font" Target="fonts/IBMPlexSansLight-bold.fntdata"/><Relationship Id="rId23" Type="http://schemas.openxmlformats.org/officeDocument/2006/relationships/slide" Target="slides/slide18.xml"/><Relationship Id="rId67" Type="http://schemas.openxmlformats.org/officeDocument/2006/relationships/font" Target="fonts/IBMPlexSansLight-regular.fntdata"/><Relationship Id="rId60" Type="http://schemas.openxmlformats.org/officeDocument/2006/relationships/font" Target="fonts/Roboto-bold.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IBMPlexSansLight-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RobotoBlack-bold.fntdata"/><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Roboto-regular.fntdata"/><Relationship Id="rId14" Type="http://schemas.openxmlformats.org/officeDocument/2006/relationships/slide" Target="slides/slide9.xml"/><Relationship Id="rId58" Type="http://schemas.openxmlformats.org/officeDocument/2006/relationships/font" Target="fonts/RobotoBlack-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538c4416d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538c4416d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5660a852e5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5660a852e5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53c0d2cf10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53c0d2cf10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53cb49de8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53cb49de8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53c0d2cf10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53c0d2cf10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53cb49de8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53cb49de8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53cb49de8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53cb49de8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53cb49de8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53cb49de8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53cb49de8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53cb49de8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53cb49de80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53cb49de80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53c0d2cf10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53c0d2cf10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53c0d2cf1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53c0d2cf1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53cb49de8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53cb49de8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53c0d2cf10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53c0d2cf10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53cb49de80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53cb49de80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53cb49de80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53cb49de80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53cb49de80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53cb49de80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53cb49de80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53cb49de80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53cb49de80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53cb49de80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5878e99e8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5878e99e8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53cb49de80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53cb49de80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53cb49de80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53cb49de80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53c0d2cf1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53c0d2cf1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5409eecb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5409eecb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5409eecbb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5409eecbb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5409eecbb8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5409eecbb8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5409eecbb8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5409eecbb8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5409eecbb8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5409eecbb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53cb49de80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53cb49de80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53cb49de80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53cb49de80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53cb49de80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253cb49de80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5660a852e5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25660a852e5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56eba2a0e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256eba2a0e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933c353db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933c353db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256eba2a0e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256eba2a0e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5660a852e5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25660a852e5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5409eecbb8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25409eecbb8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56eba2a0ee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256eba2a0e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56eba2a0e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256eba2a0e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56eba2a0e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256eba2a0e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56eba2a0ee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256eba2a0e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56eba2a0ee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256eba2a0ee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56eba2a0ee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256eba2a0ee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256eba2a0ee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256eba2a0ee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53c0d2cf1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53c0d2cf1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27981a3dc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27981a3dc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27981a3dc1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27981a3dc1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53cb49de8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53cb49de8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5660a852e5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5660a852e5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5660a852e5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5660a852e5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53c0d2cf1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53c0d2cf1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moonatic.agency" TargetMode="External"/><Relationship Id="rId4" Type="http://schemas.openxmlformats.org/officeDocument/2006/relationships/hyperlink" Target="https://www.mustardseedtrust.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fonts.google.com/specimen/Lora" TargetMode="Externa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fonts.google.com/specimen/Roboto" TargetMode="Externa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6.jp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3.jp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1.jp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0.jp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8.jp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5.jp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2.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nvSpPr>
        <p:spPr>
          <a:xfrm>
            <a:off x="371550" y="872275"/>
            <a:ext cx="8545500" cy="1708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5500">
                <a:solidFill>
                  <a:schemeClr val="dk1"/>
                </a:solidFill>
                <a:latin typeface="Lora"/>
                <a:ea typeface="Lora"/>
                <a:cs typeface="Lora"/>
                <a:sym typeface="Lora"/>
              </a:rPr>
              <a:t>AFRICAN RURAL UNIVERSITY</a:t>
            </a:r>
            <a:endParaRPr b="1" sz="7000">
              <a:solidFill>
                <a:schemeClr val="dk1"/>
              </a:solidFill>
              <a:latin typeface="Lora"/>
              <a:ea typeface="Lora"/>
              <a:cs typeface="Lora"/>
              <a:sym typeface="Lora"/>
            </a:endParaRPr>
          </a:p>
        </p:txBody>
      </p:sp>
      <p:sp>
        <p:nvSpPr>
          <p:cNvPr id="55" name="Google Shape;55;p13"/>
          <p:cNvSpPr txBox="1"/>
          <p:nvPr/>
        </p:nvSpPr>
        <p:spPr>
          <a:xfrm>
            <a:off x="371550" y="3301075"/>
            <a:ext cx="8217600" cy="569400"/>
          </a:xfrm>
          <a:prstGeom prst="rect">
            <a:avLst/>
          </a:prstGeom>
          <a:noFill/>
          <a:ln>
            <a:noFill/>
          </a:ln>
        </p:spPr>
        <p:txBody>
          <a:bodyPr anchorCtr="0" anchor="t" bIns="91425" lIns="91425" spcFirstLastPara="1" rIns="91425" wrap="square" tIns="91425">
            <a:spAutoFit/>
          </a:bodyPr>
          <a:lstStyle/>
          <a:p>
            <a:pPr indent="0" lvl="0" marL="0" rtl="0" algn="l">
              <a:lnSpc>
                <a:spcPct val="184615"/>
              </a:lnSpc>
              <a:spcBef>
                <a:spcPts val="0"/>
              </a:spcBef>
              <a:spcAft>
                <a:spcPts val="0"/>
              </a:spcAft>
              <a:buNone/>
            </a:pPr>
            <a:r>
              <a:rPr lang="en" sz="2500">
                <a:solidFill>
                  <a:schemeClr val="dk1"/>
                </a:solidFill>
                <a:latin typeface="Roboto"/>
                <a:ea typeface="Roboto"/>
                <a:cs typeface="Roboto"/>
                <a:sym typeface="Roboto"/>
              </a:rPr>
              <a:t>For Human Development</a:t>
            </a:r>
            <a:endParaRPr sz="2500">
              <a:solidFill>
                <a:schemeClr val="dk1"/>
              </a:solidFill>
              <a:latin typeface="Roboto"/>
              <a:ea typeface="Roboto"/>
              <a:cs typeface="Roboto"/>
              <a:sym typeface="Roboto"/>
            </a:endParaRPr>
          </a:p>
        </p:txBody>
      </p:sp>
      <p:cxnSp>
        <p:nvCxnSpPr>
          <p:cNvPr id="56" name="Google Shape;56;p13"/>
          <p:cNvCxnSpPr/>
          <p:nvPr/>
        </p:nvCxnSpPr>
        <p:spPr>
          <a:xfrm>
            <a:off x="0" y="2996275"/>
            <a:ext cx="6444000" cy="0"/>
          </a:xfrm>
          <a:prstGeom prst="straightConnector1">
            <a:avLst/>
          </a:prstGeom>
          <a:noFill/>
          <a:ln cap="flat" cmpd="sng" w="38100">
            <a:solidFill>
              <a:srgbClr val="1D5D8D"/>
            </a:solidFill>
            <a:prstDash val="solid"/>
            <a:round/>
            <a:headEnd len="med" w="med" type="none"/>
            <a:tailEnd len="med" w="med" type="none"/>
          </a:ln>
        </p:spPr>
      </p:cxnSp>
      <p:cxnSp>
        <p:nvCxnSpPr>
          <p:cNvPr id="57" name="Google Shape;57;p13"/>
          <p:cNvCxnSpPr/>
          <p:nvPr/>
        </p:nvCxnSpPr>
        <p:spPr>
          <a:xfrm>
            <a:off x="0" y="3072475"/>
            <a:ext cx="6444000" cy="0"/>
          </a:xfrm>
          <a:prstGeom prst="straightConnector1">
            <a:avLst/>
          </a:prstGeom>
          <a:noFill/>
          <a:ln cap="flat" cmpd="sng" w="38100">
            <a:solidFill>
              <a:srgbClr val="249428"/>
            </a:solidFill>
            <a:prstDash val="solid"/>
            <a:round/>
            <a:headEnd len="med" w="med" type="none"/>
            <a:tailEnd len="med" w="med" type="none"/>
          </a:ln>
        </p:spPr>
      </p:cxnSp>
      <p:cxnSp>
        <p:nvCxnSpPr>
          <p:cNvPr id="58" name="Google Shape;58;p13"/>
          <p:cNvCxnSpPr/>
          <p:nvPr/>
        </p:nvCxnSpPr>
        <p:spPr>
          <a:xfrm>
            <a:off x="0" y="3148675"/>
            <a:ext cx="6444000" cy="0"/>
          </a:xfrm>
          <a:prstGeom prst="straightConnector1">
            <a:avLst/>
          </a:prstGeom>
          <a:noFill/>
          <a:ln cap="flat" cmpd="sng" w="38100">
            <a:solidFill>
              <a:srgbClr val="EF2E3A"/>
            </a:solidFill>
            <a:prstDash val="solid"/>
            <a:round/>
            <a:headEnd len="med" w="med" type="none"/>
            <a:tailEnd len="med" w="med" type="none"/>
          </a:ln>
        </p:spPr>
      </p:cxnSp>
      <p:pic>
        <p:nvPicPr>
          <p:cNvPr id="59" name="Google Shape;59;p13"/>
          <p:cNvPicPr preferRelativeResize="0"/>
          <p:nvPr/>
        </p:nvPicPr>
        <p:blipFill rotWithShape="1">
          <a:blip r:embed="rId3">
            <a:alphaModFix/>
          </a:blip>
          <a:srcRect b="0" l="-18045" r="-18045" t="-1419"/>
          <a:stretch/>
        </p:blipFill>
        <p:spPr>
          <a:xfrm>
            <a:off x="6337139" y="2428375"/>
            <a:ext cx="2633013" cy="2562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9428">
            <a:alpha val="89870"/>
          </a:srgbClr>
        </a:solidFill>
      </p:bgPr>
    </p:bg>
    <p:spTree>
      <p:nvGrpSpPr>
        <p:cNvPr id="139" name="Shape 139"/>
        <p:cNvGrpSpPr/>
        <p:nvPr/>
      </p:nvGrpSpPr>
      <p:grpSpPr>
        <a:xfrm>
          <a:off x="0" y="0"/>
          <a:ext cx="0" cy="0"/>
          <a:chOff x="0" y="0"/>
          <a:chExt cx="0" cy="0"/>
        </a:xfrm>
      </p:grpSpPr>
      <p:pic>
        <p:nvPicPr>
          <p:cNvPr id="140" name="Google Shape;140;p22"/>
          <p:cNvPicPr preferRelativeResize="0"/>
          <p:nvPr/>
        </p:nvPicPr>
        <p:blipFill rotWithShape="1">
          <a:blip r:embed="rId3">
            <a:alphaModFix/>
          </a:blip>
          <a:srcRect b="15604" l="0" r="0" t="0"/>
          <a:stretch/>
        </p:blipFill>
        <p:spPr>
          <a:xfrm>
            <a:off x="0" y="0"/>
            <a:ext cx="9144003" cy="5143501"/>
          </a:xfrm>
          <a:prstGeom prst="rect">
            <a:avLst/>
          </a:prstGeom>
          <a:noFill/>
          <a:ln>
            <a:noFill/>
          </a:ln>
        </p:spPr>
      </p:pic>
      <p:sp>
        <p:nvSpPr>
          <p:cNvPr id="141" name="Google Shape;141;p22"/>
          <p:cNvSpPr/>
          <p:nvPr/>
        </p:nvSpPr>
        <p:spPr>
          <a:xfrm>
            <a:off x="4475275" y="501850"/>
            <a:ext cx="3925500" cy="4336200"/>
          </a:xfrm>
          <a:prstGeom prst="roundRect">
            <a:avLst>
              <a:gd fmla="val 16667" name="adj"/>
            </a:avLst>
          </a:prstGeom>
          <a:solidFill>
            <a:srgbClr val="249428">
              <a:alpha val="8987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sz="1100">
              <a:solidFill>
                <a:schemeClr val="lt1"/>
              </a:solidFill>
              <a:latin typeface="Roboto"/>
              <a:ea typeface="Roboto"/>
              <a:cs typeface="Roboto"/>
              <a:sym typeface="Roboto"/>
            </a:endParaRPr>
          </a:p>
          <a:p>
            <a:pPr indent="0" lvl="0" marL="0" rtl="0" algn="just">
              <a:lnSpc>
                <a:spcPct val="115000"/>
              </a:lnSpc>
              <a:spcBef>
                <a:spcPts val="0"/>
              </a:spcBef>
              <a:spcAft>
                <a:spcPts val="0"/>
              </a:spcAft>
              <a:buClr>
                <a:schemeClr val="dk1"/>
              </a:buClr>
              <a:buSzPts val="1100"/>
              <a:buFont typeface="Arial"/>
              <a:buNone/>
            </a:pPr>
            <a:r>
              <a:t/>
            </a:r>
            <a:endParaRPr/>
          </a:p>
        </p:txBody>
      </p:sp>
      <p:cxnSp>
        <p:nvCxnSpPr>
          <p:cNvPr id="142" name="Google Shape;142;p22"/>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143" name="Google Shape;143;p22"/>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144" name="Google Shape;144;p22"/>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145" name="Google Shape;145;p22"/>
          <p:cNvSpPr txBox="1"/>
          <p:nvPr/>
        </p:nvSpPr>
        <p:spPr>
          <a:xfrm>
            <a:off x="1633300" y="3482875"/>
            <a:ext cx="2627100" cy="14160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b="1" lang="en" sz="3000">
                <a:solidFill>
                  <a:schemeClr val="lt1"/>
                </a:solidFill>
                <a:latin typeface="Lora"/>
                <a:ea typeface="Lora"/>
                <a:cs typeface="Lora"/>
                <a:sym typeface="Lora"/>
              </a:rPr>
              <a:t>Working Premise</a:t>
            </a:r>
            <a:endParaRPr b="1" sz="3000">
              <a:solidFill>
                <a:schemeClr val="lt1"/>
              </a:solidFill>
              <a:latin typeface="Lora"/>
              <a:ea typeface="Lora"/>
              <a:cs typeface="Lora"/>
              <a:sym typeface="Lora"/>
            </a:endParaRPr>
          </a:p>
          <a:p>
            <a:pPr indent="0" lvl="0" marL="0" rtl="0" algn="r">
              <a:lnSpc>
                <a:spcPct val="115000"/>
              </a:lnSpc>
              <a:spcBef>
                <a:spcPts val="0"/>
              </a:spcBef>
              <a:spcAft>
                <a:spcPts val="0"/>
              </a:spcAft>
              <a:buNone/>
            </a:pPr>
            <a:r>
              <a:t/>
            </a:r>
            <a:endParaRPr sz="1100">
              <a:solidFill>
                <a:schemeClr val="lt1"/>
              </a:solidFill>
              <a:latin typeface="Roboto"/>
              <a:ea typeface="Roboto"/>
              <a:cs typeface="Roboto"/>
              <a:sym typeface="Roboto"/>
            </a:endParaRPr>
          </a:p>
        </p:txBody>
      </p:sp>
      <p:sp>
        <p:nvSpPr>
          <p:cNvPr id="146" name="Google Shape;146;p22"/>
          <p:cNvSpPr txBox="1"/>
          <p:nvPr/>
        </p:nvSpPr>
        <p:spPr>
          <a:xfrm>
            <a:off x="4761475" y="820725"/>
            <a:ext cx="3353100" cy="100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lt1"/>
                </a:solidFill>
                <a:latin typeface="Roboto"/>
                <a:ea typeface="Roboto"/>
                <a:cs typeface="Roboto"/>
                <a:sym typeface="Roboto"/>
              </a:rPr>
              <a:t>...people are key to their own development. We all have innate power, wisdom and authority, into which we can tap to transform the quality of our lives and our communities. </a:t>
            </a:r>
            <a:endParaRPr sz="1200">
              <a:solidFill>
                <a:schemeClr val="lt1"/>
              </a:solidFill>
              <a:latin typeface="Roboto"/>
              <a:ea typeface="Roboto"/>
              <a:cs typeface="Roboto"/>
              <a:sym typeface="Roboto"/>
            </a:endParaRPr>
          </a:p>
        </p:txBody>
      </p:sp>
      <p:sp>
        <p:nvSpPr>
          <p:cNvPr id="147" name="Google Shape;147;p22"/>
          <p:cNvSpPr txBox="1"/>
          <p:nvPr/>
        </p:nvSpPr>
        <p:spPr>
          <a:xfrm>
            <a:off x="4761475" y="1758825"/>
            <a:ext cx="3353100" cy="74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lt1"/>
                </a:solidFill>
                <a:latin typeface="Roboto"/>
                <a:ea typeface="Roboto"/>
                <a:cs typeface="Roboto"/>
                <a:sym typeface="Roboto"/>
              </a:rPr>
              <a:t>...lasting change comes only as people shift from reacting or adapting to events and circumstances to being the creators of events and circumstances.</a:t>
            </a:r>
            <a:endParaRPr sz="1100">
              <a:solidFill>
                <a:schemeClr val="lt1"/>
              </a:solidFill>
              <a:latin typeface="Roboto"/>
              <a:ea typeface="Roboto"/>
              <a:cs typeface="Roboto"/>
              <a:sym typeface="Roboto"/>
            </a:endParaRPr>
          </a:p>
        </p:txBody>
      </p:sp>
      <p:sp>
        <p:nvSpPr>
          <p:cNvPr id="148" name="Google Shape;148;p22"/>
          <p:cNvSpPr txBox="1"/>
          <p:nvPr/>
        </p:nvSpPr>
        <p:spPr>
          <a:xfrm>
            <a:off x="4761462" y="3581050"/>
            <a:ext cx="3353100" cy="93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lt1"/>
                </a:solidFill>
                <a:latin typeface="Roboto"/>
                <a:ea typeface="Roboto"/>
                <a:cs typeface="Roboto"/>
                <a:sym typeface="Roboto"/>
              </a:rPr>
              <a:t>...drawing from the intrinsic attributes of a woman as a teacher, manager, peacemaker, counsellor, integrator and innovator - will benefit both the planet and people. </a:t>
            </a:r>
            <a:endParaRPr sz="1100">
              <a:solidFill>
                <a:schemeClr val="lt1"/>
              </a:solidFill>
              <a:latin typeface="Roboto"/>
              <a:ea typeface="Roboto"/>
              <a:cs typeface="Roboto"/>
              <a:sym typeface="Roboto"/>
            </a:endParaRPr>
          </a:p>
        </p:txBody>
      </p:sp>
      <p:sp>
        <p:nvSpPr>
          <p:cNvPr id="149" name="Google Shape;149;p22"/>
          <p:cNvSpPr txBox="1"/>
          <p:nvPr/>
        </p:nvSpPr>
        <p:spPr>
          <a:xfrm>
            <a:off x="4761488" y="2502225"/>
            <a:ext cx="3353100" cy="113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lt1"/>
                </a:solidFill>
                <a:latin typeface="Roboto"/>
                <a:ea typeface="Roboto"/>
                <a:cs typeface="Roboto"/>
                <a:sym typeface="Roboto"/>
              </a:rPr>
              <a:t>…people who share a common vision can transcend traditional barriers </a:t>
            </a:r>
            <a:r>
              <a:rPr lang="en" sz="1100">
                <a:solidFill>
                  <a:schemeClr val="lt1"/>
                </a:solidFill>
                <a:latin typeface="Roboto"/>
                <a:ea typeface="Roboto"/>
                <a:cs typeface="Roboto"/>
                <a:sym typeface="Roboto"/>
              </a:rPr>
              <a:t>and</a:t>
            </a:r>
            <a:r>
              <a:rPr lang="en" sz="1100">
                <a:solidFill>
                  <a:schemeClr val="lt1"/>
                </a:solidFill>
                <a:latin typeface="Roboto"/>
                <a:ea typeface="Roboto"/>
                <a:cs typeface="Roboto"/>
                <a:sym typeface="Roboto"/>
              </a:rPr>
              <a:t> prejudices caused by tribal, religious, political and gender differences and work together to achieve that which is truly important to them all.</a:t>
            </a:r>
            <a:endParaRPr>
              <a:solidFill>
                <a:schemeClr val="dk1"/>
              </a:solidFill>
            </a:endParaRPr>
          </a:p>
        </p:txBody>
      </p:sp>
      <p:pic>
        <p:nvPicPr>
          <p:cNvPr id="150" name="Google Shape;150;p22"/>
          <p:cNvPicPr preferRelativeResize="0"/>
          <p:nvPr/>
        </p:nvPicPr>
        <p:blipFill rotWithShape="1">
          <a:blip r:embed="rId4">
            <a:alphaModFix/>
          </a:blip>
          <a:srcRect b="15763" l="27003" r="26994" t="21485"/>
          <a:stretch/>
        </p:blipFill>
        <p:spPr>
          <a:xfrm>
            <a:off x="8877300" y="4799719"/>
            <a:ext cx="231601" cy="22573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9428">
            <a:alpha val="89870"/>
          </a:srgbClr>
        </a:solidFill>
      </p:bgPr>
    </p:bg>
    <p:spTree>
      <p:nvGrpSpPr>
        <p:cNvPr id="154" name="Shape 154"/>
        <p:cNvGrpSpPr/>
        <p:nvPr/>
      </p:nvGrpSpPr>
      <p:grpSpPr>
        <a:xfrm>
          <a:off x="0" y="0"/>
          <a:ext cx="0" cy="0"/>
          <a:chOff x="0" y="0"/>
          <a:chExt cx="0" cy="0"/>
        </a:xfrm>
      </p:grpSpPr>
      <p:pic>
        <p:nvPicPr>
          <p:cNvPr id="155" name="Google Shape;155;p23"/>
          <p:cNvPicPr preferRelativeResize="0"/>
          <p:nvPr/>
        </p:nvPicPr>
        <p:blipFill>
          <a:blip r:embed="rId3">
            <a:alphaModFix/>
          </a:blip>
          <a:stretch>
            <a:fillRect/>
          </a:stretch>
        </p:blipFill>
        <p:spPr>
          <a:xfrm>
            <a:off x="0" y="0"/>
            <a:ext cx="9144000" cy="5143476"/>
          </a:xfrm>
          <a:prstGeom prst="rect">
            <a:avLst/>
          </a:prstGeom>
          <a:noFill/>
          <a:ln>
            <a:noFill/>
          </a:ln>
        </p:spPr>
      </p:pic>
      <p:sp>
        <p:nvSpPr>
          <p:cNvPr id="156" name="Google Shape;156;p23"/>
          <p:cNvSpPr/>
          <p:nvPr/>
        </p:nvSpPr>
        <p:spPr>
          <a:xfrm>
            <a:off x="473725" y="521500"/>
            <a:ext cx="4561500" cy="4373100"/>
          </a:xfrm>
          <a:prstGeom prst="roundRect">
            <a:avLst>
              <a:gd fmla="val 16667" name="adj"/>
            </a:avLst>
          </a:prstGeom>
          <a:solidFill>
            <a:srgbClr val="249428">
              <a:alpha val="8987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txBox="1"/>
          <p:nvPr/>
        </p:nvSpPr>
        <p:spPr>
          <a:xfrm>
            <a:off x="886225" y="905275"/>
            <a:ext cx="2991000" cy="808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3000">
                <a:solidFill>
                  <a:schemeClr val="lt1"/>
                </a:solidFill>
                <a:latin typeface="Lora"/>
                <a:ea typeface="Lora"/>
                <a:cs typeface="Lora"/>
                <a:sym typeface="Lora"/>
              </a:rPr>
              <a:t>CREDIBILITY</a:t>
            </a:r>
            <a:endParaRPr b="1" sz="3000">
              <a:solidFill>
                <a:schemeClr val="lt1"/>
              </a:solidFill>
              <a:latin typeface="Lora"/>
              <a:ea typeface="Lora"/>
              <a:cs typeface="Lora"/>
              <a:sym typeface="Lora"/>
            </a:endParaRPr>
          </a:p>
          <a:p>
            <a:pPr indent="0" lvl="0" marL="0" rtl="0" algn="l">
              <a:lnSpc>
                <a:spcPct val="90000"/>
              </a:lnSpc>
              <a:spcBef>
                <a:spcPts val="0"/>
              </a:spcBef>
              <a:spcAft>
                <a:spcPts val="0"/>
              </a:spcAft>
              <a:buNone/>
            </a:pPr>
            <a:r>
              <a:rPr b="1" lang="en" sz="1500">
                <a:solidFill>
                  <a:schemeClr val="lt1"/>
                </a:solidFill>
                <a:latin typeface="Lora"/>
                <a:ea typeface="Lora"/>
                <a:cs typeface="Lora"/>
                <a:sym typeface="Lora"/>
              </a:rPr>
              <a:t>Our impact</a:t>
            </a:r>
            <a:endParaRPr b="1" sz="1500">
              <a:solidFill>
                <a:schemeClr val="lt1"/>
              </a:solidFill>
              <a:latin typeface="Lora"/>
              <a:ea typeface="Lora"/>
              <a:cs typeface="Lora"/>
              <a:sym typeface="Lora"/>
            </a:endParaRPr>
          </a:p>
        </p:txBody>
      </p:sp>
      <p:cxnSp>
        <p:nvCxnSpPr>
          <p:cNvPr id="158" name="Google Shape;158;p23"/>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159" name="Google Shape;159;p23"/>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160" name="Google Shape;160;p23"/>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161" name="Google Shape;161;p23"/>
          <p:cNvSpPr txBox="1"/>
          <p:nvPr/>
        </p:nvSpPr>
        <p:spPr>
          <a:xfrm>
            <a:off x="886225" y="1768825"/>
            <a:ext cx="3618300" cy="269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lt1"/>
                </a:solidFill>
                <a:latin typeface="Roboto"/>
                <a:ea typeface="Roboto"/>
                <a:cs typeface="Roboto"/>
                <a:sym typeface="Roboto"/>
              </a:rPr>
              <a:t>The validity and impact of ARU's education model are visible through its graduates.  </a:t>
            </a:r>
            <a:endParaRPr sz="11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t/>
            </a:r>
            <a:endParaRPr sz="1100">
              <a:solidFill>
                <a:schemeClr val="lt1"/>
              </a:solidFill>
              <a:latin typeface="Roboto"/>
              <a:ea typeface="Roboto"/>
              <a:cs typeface="Roboto"/>
              <a:sym typeface="Roboto"/>
            </a:endParaRPr>
          </a:p>
          <a:p>
            <a:pPr indent="-298450" lvl="0" marL="457200" rtl="0" algn="l">
              <a:lnSpc>
                <a:spcPct val="115000"/>
              </a:lnSpc>
              <a:spcBef>
                <a:spcPts val="0"/>
              </a:spcBef>
              <a:spcAft>
                <a:spcPts val="0"/>
              </a:spcAft>
              <a:buClr>
                <a:schemeClr val="lt1"/>
              </a:buClr>
              <a:buSzPts val="1100"/>
              <a:buFont typeface="Roboto"/>
              <a:buChar char="●"/>
            </a:pPr>
            <a:r>
              <a:rPr lang="en" sz="1100">
                <a:solidFill>
                  <a:schemeClr val="lt1"/>
                </a:solidFill>
                <a:latin typeface="Roboto"/>
                <a:ea typeface="Roboto"/>
                <a:cs typeface="Roboto"/>
                <a:sym typeface="Roboto"/>
              </a:rPr>
              <a:t>Economically poor households understand that they are key to their own development. They create partnerships rather than power and control relationships. </a:t>
            </a:r>
            <a:endParaRPr sz="1100">
              <a:solidFill>
                <a:schemeClr val="lt1"/>
              </a:solidFill>
              <a:latin typeface="Roboto"/>
              <a:ea typeface="Roboto"/>
              <a:cs typeface="Roboto"/>
              <a:sym typeface="Roboto"/>
            </a:endParaRPr>
          </a:p>
          <a:p>
            <a:pPr indent="-298450" lvl="0" marL="457200" rtl="0" algn="l">
              <a:lnSpc>
                <a:spcPct val="115000"/>
              </a:lnSpc>
              <a:spcBef>
                <a:spcPts val="0"/>
              </a:spcBef>
              <a:spcAft>
                <a:spcPts val="0"/>
              </a:spcAft>
              <a:buClr>
                <a:schemeClr val="lt1"/>
              </a:buClr>
              <a:buSzPts val="1100"/>
              <a:buFont typeface="Roboto"/>
              <a:buChar char="●"/>
            </a:pPr>
            <a:r>
              <a:rPr lang="en" sz="1100">
                <a:solidFill>
                  <a:schemeClr val="lt1"/>
                </a:solidFill>
                <a:latin typeface="Roboto"/>
                <a:ea typeface="Roboto"/>
                <a:cs typeface="Roboto"/>
                <a:sym typeface="Roboto"/>
              </a:rPr>
              <a:t>Local leaders and their constituencies work around shared visions and action plans.</a:t>
            </a:r>
            <a:endParaRPr sz="1100">
              <a:solidFill>
                <a:schemeClr val="lt1"/>
              </a:solidFill>
              <a:latin typeface="Roboto"/>
              <a:ea typeface="Roboto"/>
              <a:cs typeface="Roboto"/>
              <a:sym typeface="Roboto"/>
            </a:endParaRPr>
          </a:p>
          <a:p>
            <a:pPr indent="-298450" lvl="0" marL="457200" rtl="0" algn="l">
              <a:lnSpc>
                <a:spcPct val="115000"/>
              </a:lnSpc>
              <a:spcBef>
                <a:spcPts val="0"/>
              </a:spcBef>
              <a:spcAft>
                <a:spcPts val="0"/>
              </a:spcAft>
              <a:buClr>
                <a:schemeClr val="lt1"/>
              </a:buClr>
              <a:buSzPts val="1100"/>
              <a:buFont typeface="Roboto"/>
              <a:buChar char="●"/>
            </a:pPr>
            <a:r>
              <a:rPr lang="en" sz="1100">
                <a:solidFill>
                  <a:schemeClr val="lt1"/>
                </a:solidFill>
                <a:latin typeface="Roboto"/>
                <a:ea typeface="Roboto"/>
                <a:cs typeface="Roboto"/>
                <a:sym typeface="Roboto"/>
              </a:rPr>
              <a:t>Graduates create friendships and platforms that consider social justice, cultural heritage, </a:t>
            </a:r>
            <a:r>
              <a:rPr lang="en" sz="1100">
                <a:solidFill>
                  <a:schemeClr val="lt1"/>
                </a:solidFill>
                <a:latin typeface="Roboto"/>
                <a:ea typeface="Roboto"/>
                <a:cs typeface="Roboto"/>
                <a:sym typeface="Roboto"/>
              </a:rPr>
              <a:t>economic-, ecological-, </a:t>
            </a:r>
            <a:r>
              <a:rPr lang="en" sz="1100">
                <a:solidFill>
                  <a:schemeClr val="lt1"/>
                </a:solidFill>
                <a:latin typeface="Roboto"/>
                <a:ea typeface="Roboto"/>
                <a:cs typeface="Roboto"/>
                <a:sym typeface="Roboto"/>
              </a:rPr>
              <a:t>and political forces for joined action around common values and goals. </a:t>
            </a:r>
            <a:endParaRPr sz="1100">
              <a:solidFill>
                <a:schemeClr val="lt1"/>
              </a:solidFill>
              <a:latin typeface="Roboto"/>
              <a:ea typeface="Roboto"/>
              <a:cs typeface="Roboto"/>
              <a:sym typeface="Roboto"/>
            </a:endParaRPr>
          </a:p>
        </p:txBody>
      </p:sp>
      <p:pic>
        <p:nvPicPr>
          <p:cNvPr id="162" name="Google Shape;162;p23"/>
          <p:cNvPicPr preferRelativeResize="0"/>
          <p:nvPr/>
        </p:nvPicPr>
        <p:blipFill rotWithShape="1">
          <a:blip r:embed="rId4">
            <a:alphaModFix/>
          </a:blip>
          <a:srcRect b="15763" l="27003" r="26994" t="21485"/>
          <a:stretch/>
        </p:blipFill>
        <p:spPr>
          <a:xfrm>
            <a:off x="8877300" y="4799719"/>
            <a:ext cx="231601" cy="2257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2E3A"/>
        </a:solidFill>
      </p:bgPr>
    </p:bg>
    <p:spTree>
      <p:nvGrpSpPr>
        <p:cNvPr id="166" name="Shape 166"/>
        <p:cNvGrpSpPr/>
        <p:nvPr/>
      </p:nvGrpSpPr>
      <p:grpSpPr>
        <a:xfrm>
          <a:off x="0" y="0"/>
          <a:ext cx="0" cy="0"/>
          <a:chOff x="0" y="0"/>
          <a:chExt cx="0" cy="0"/>
        </a:xfrm>
      </p:grpSpPr>
      <p:sp>
        <p:nvSpPr>
          <p:cNvPr id="167" name="Google Shape;167;p24"/>
          <p:cNvSpPr txBox="1"/>
          <p:nvPr/>
        </p:nvSpPr>
        <p:spPr>
          <a:xfrm>
            <a:off x="713100" y="2356950"/>
            <a:ext cx="7717800" cy="808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500">
                <a:solidFill>
                  <a:schemeClr val="lt1"/>
                </a:solidFill>
                <a:latin typeface="Lora"/>
                <a:ea typeface="Lora"/>
                <a:cs typeface="Lora"/>
                <a:sym typeface="Lora"/>
              </a:rPr>
              <a:t>BRAND STORY</a:t>
            </a:r>
            <a:endParaRPr b="1" sz="4500">
              <a:solidFill>
                <a:schemeClr val="lt1"/>
              </a:solidFill>
              <a:latin typeface="Lora"/>
              <a:ea typeface="Lora"/>
              <a:cs typeface="Lora"/>
              <a:sym typeface="Lora"/>
            </a:endParaRPr>
          </a:p>
        </p:txBody>
      </p:sp>
      <p:sp>
        <p:nvSpPr>
          <p:cNvPr id="168" name="Google Shape;168;p24"/>
          <p:cNvSpPr txBox="1"/>
          <p:nvPr/>
        </p:nvSpPr>
        <p:spPr>
          <a:xfrm>
            <a:off x="3499050" y="1978350"/>
            <a:ext cx="2145900" cy="378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a:solidFill>
                  <a:schemeClr val="lt1"/>
                </a:solidFill>
                <a:latin typeface="Roboto"/>
                <a:ea typeface="Roboto"/>
                <a:cs typeface="Roboto"/>
                <a:sym typeface="Roboto"/>
              </a:rPr>
              <a:t>Brand Identity</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9428">
            <a:alpha val="89870"/>
          </a:srgbClr>
        </a:solidFill>
      </p:bgPr>
    </p:bg>
    <p:spTree>
      <p:nvGrpSpPr>
        <p:cNvPr id="172" name="Shape 172"/>
        <p:cNvGrpSpPr/>
        <p:nvPr/>
      </p:nvGrpSpPr>
      <p:grpSpPr>
        <a:xfrm>
          <a:off x="0" y="0"/>
          <a:ext cx="0" cy="0"/>
          <a:chOff x="0" y="0"/>
          <a:chExt cx="0" cy="0"/>
        </a:xfrm>
      </p:grpSpPr>
      <p:sp>
        <p:nvSpPr>
          <p:cNvPr id="173" name="Google Shape;173;p25"/>
          <p:cNvSpPr txBox="1"/>
          <p:nvPr/>
        </p:nvSpPr>
        <p:spPr>
          <a:xfrm>
            <a:off x="685425" y="371775"/>
            <a:ext cx="3068700" cy="600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3000">
                <a:solidFill>
                  <a:schemeClr val="lt1"/>
                </a:solidFill>
                <a:latin typeface="Lora"/>
                <a:ea typeface="Lora"/>
                <a:cs typeface="Lora"/>
                <a:sym typeface="Lora"/>
              </a:rPr>
              <a:t>BRAND STORY</a:t>
            </a:r>
            <a:endParaRPr b="1" sz="1500">
              <a:solidFill>
                <a:schemeClr val="lt1"/>
              </a:solidFill>
              <a:latin typeface="Lora"/>
              <a:ea typeface="Lora"/>
              <a:cs typeface="Lora"/>
              <a:sym typeface="Lora"/>
            </a:endParaRPr>
          </a:p>
        </p:txBody>
      </p:sp>
      <p:cxnSp>
        <p:nvCxnSpPr>
          <p:cNvPr id="174" name="Google Shape;174;p25"/>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175" name="Google Shape;175;p25"/>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176" name="Google Shape;176;p25"/>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177" name="Google Shape;177;p25"/>
          <p:cNvSpPr txBox="1"/>
          <p:nvPr/>
        </p:nvSpPr>
        <p:spPr>
          <a:xfrm>
            <a:off x="685425" y="1086375"/>
            <a:ext cx="3772500" cy="288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lt1"/>
                </a:solidFill>
                <a:latin typeface="Roboto"/>
                <a:ea typeface="Roboto"/>
                <a:cs typeface="Roboto"/>
                <a:sym typeface="Roboto"/>
              </a:rPr>
              <a:t>Amidst Uganda’s green landscapes rises the all-women African Rural University (ARU). ARU recognizes the inherent power and wisdom of women as educators, managers, peacemakers, counsellors, integrators, and innovators. With professional, visionary women in the lead, ARU catalyses systems change for sustainable development in rural communities. </a:t>
            </a:r>
            <a:endParaRPr sz="11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t/>
            </a:r>
            <a:endParaRPr sz="1100">
              <a:solidFill>
                <a:schemeClr val="lt1"/>
              </a:solidFill>
              <a:latin typeface="Roboto"/>
              <a:ea typeface="Roboto"/>
              <a:cs typeface="Roboto"/>
              <a:sym typeface="Roboto"/>
            </a:endParaRPr>
          </a:p>
          <a:p>
            <a:pPr indent="0" lvl="0" marL="0" rtl="0" algn="l">
              <a:lnSpc>
                <a:spcPct val="115000"/>
              </a:lnSpc>
              <a:spcBef>
                <a:spcPts val="0"/>
              </a:spcBef>
              <a:spcAft>
                <a:spcPts val="0"/>
              </a:spcAft>
              <a:buClr>
                <a:srgbClr val="000000"/>
              </a:buClr>
              <a:buSzPts val="1100"/>
              <a:buFont typeface="Arial"/>
              <a:buNone/>
            </a:pPr>
            <a:r>
              <a:rPr lang="en" sz="1100">
                <a:solidFill>
                  <a:schemeClr val="lt1"/>
                </a:solidFill>
                <a:latin typeface="Roboto"/>
                <a:ea typeface="Roboto"/>
                <a:cs typeface="Roboto"/>
                <a:sym typeface="Roboto"/>
              </a:rPr>
              <a:t>ARU offers a holistic approach to education. We blend traditional wisdom, science, humanities, and arts into academic programmes that skill women to enable transformative processes for rural communities. This makes communities thrive while nurturing their natural environment.</a:t>
            </a:r>
            <a:endParaRPr sz="1100">
              <a:solidFill>
                <a:schemeClr val="lt1"/>
              </a:solidFill>
              <a:latin typeface="Roboto"/>
              <a:ea typeface="Roboto"/>
              <a:cs typeface="Roboto"/>
              <a:sym typeface="Roboto"/>
            </a:endParaRPr>
          </a:p>
        </p:txBody>
      </p:sp>
      <p:sp>
        <p:nvSpPr>
          <p:cNvPr id="178" name="Google Shape;178;p25"/>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lt1"/>
                </a:solidFill>
                <a:latin typeface="Roboto"/>
                <a:ea typeface="Roboto"/>
                <a:cs typeface="Roboto"/>
                <a:sym typeface="Roboto"/>
              </a:rPr>
              <a:t>01.2 Brand Story | Credibility</a:t>
            </a:r>
            <a:endParaRPr sz="800">
              <a:solidFill>
                <a:schemeClr val="lt1"/>
              </a:solidFill>
              <a:latin typeface="Roboto"/>
              <a:ea typeface="Roboto"/>
              <a:cs typeface="Roboto"/>
              <a:sym typeface="Roboto"/>
            </a:endParaRPr>
          </a:p>
        </p:txBody>
      </p:sp>
      <p:sp>
        <p:nvSpPr>
          <p:cNvPr id="179" name="Google Shape;179;p25"/>
          <p:cNvSpPr txBox="1"/>
          <p:nvPr/>
        </p:nvSpPr>
        <p:spPr>
          <a:xfrm>
            <a:off x="4800975" y="544950"/>
            <a:ext cx="3304800" cy="424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lt1"/>
                </a:solidFill>
                <a:latin typeface="Roboto"/>
                <a:ea typeface="Roboto"/>
                <a:cs typeface="Roboto"/>
                <a:sym typeface="Roboto"/>
              </a:rPr>
              <a:t>The validity and impact of ARU's education model are visible through our graduates. They use their skills, vision, and knowledge to awaken people’s sleeping genius. Economically poor households understand that they are key to their own development. Local leaders and their constituencies work around shared visions, values, and action plans. Our graduates create partnerships rather than relationships built through power and control. They create friendships and platforms that consider economic, ecological, social justice, cultural heritage, and political forces for joint action around common values and goals.</a:t>
            </a:r>
            <a:endParaRPr sz="11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t/>
            </a:r>
            <a:endParaRPr sz="11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lang="en" sz="1100">
                <a:solidFill>
                  <a:schemeClr val="lt1"/>
                </a:solidFill>
                <a:latin typeface="Roboto"/>
                <a:ea typeface="Roboto"/>
                <a:cs typeface="Roboto"/>
                <a:sym typeface="Roboto"/>
              </a:rPr>
              <a:t>Join us on this journey to create thriving, rural economies based on care for self, others, and mother earth. Together, we can foster a world of freedom, peace, health, happiness, and prosperity for all.</a:t>
            </a:r>
            <a:endParaRPr sz="11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t/>
            </a:r>
            <a:endParaRPr sz="1100">
              <a:solidFill>
                <a:schemeClr val="lt1"/>
              </a:solidFill>
              <a:latin typeface="Roboto"/>
              <a:ea typeface="Roboto"/>
              <a:cs typeface="Roboto"/>
              <a:sym typeface="Roboto"/>
            </a:endParaRPr>
          </a:p>
        </p:txBody>
      </p:sp>
      <p:pic>
        <p:nvPicPr>
          <p:cNvPr id="180" name="Google Shape;180;p25"/>
          <p:cNvPicPr preferRelativeResize="0"/>
          <p:nvPr/>
        </p:nvPicPr>
        <p:blipFill rotWithShape="1">
          <a:blip r:embed="rId3">
            <a:alphaModFix/>
          </a:blip>
          <a:srcRect b="15763" l="27003" r="26994" t="21485"/>
          <a:stretch/>
        </p:blipFill>
        <p:spPr>
          <a:xfrm>
            <a:off x="8877300" y="4799719"/>
            <a:ext cx="231601" cy="2257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2E3A"/>
        </a:solidFill>
      </p:bgPr>
    </p:bg>
    <p:spTree>
      <p:nvGrpSpPr>
        <p:cNvPr id="184" name="Shape 184"/>
        <p:cNvGrpSpPr/>
        <p:nvPr/>
      </p:nvGrpSpPr>
      <p:grpSpPr>
        <a:xfrm>
          <a:off x="0" y="0"/>
          <a:ext cx="0" cy="0"/>
          <a:chOff x="0" y="0"/>
          <a:chExt cx="0" cy="0"/>
        </a:xfrm>
      </p:grpSpPr>
      <p:sp>
        <p:nvSpPr>
          <p:cNvPr id="185" name="Google Shape;185;p26"/>
          <p:cNvSpPr txBox="1"/>
          <p:nvPr/>
        </p:nvSpPr>
        <p:spPr>
          <a:xfrm>
            <a:off x="713100" y="2356950"/>
            <a:ext cx="7717800" cy="808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500">
                <a:solidFill>
                  <a:schemeClr val="lt1"/>
                </a:solidFill>
                <a:latin typeface="Lora"/>
                <a:ea typeface="Lora"/>
                <a:cs typeface="Lora"/>
                <a:sym typeface="Lora"/>
              </a:rPr>
              <a:t>AUDIENCES</a:t>
            </a:r>
            <a:endParaRPr b="1" sz="4500">
              <a:solidFill>
                <a:schemeClr val="lt1"/>
              </a:solidFill>
              <a:latin typeface="Lora"/>
              <a:ea typeface="Lora"/>
              <a:cs typeface="Lora"/>
              <a:sym typeface="Lora"/>
            </a:endParaRPr>
          </a:p>
        </p:txBody>
      </p:sp>
      <p:sp>
        <p:nvSpPr>
          <p:cNvPr id="186" name="Google Shape;186;p26"/>
          <p:cNvSpPr txBox="1"/>
          <p:nvPr/>
        </p:nvSpPr>
        <p:spPr>
          <a:xfrm>
            <a:off x="3499050" y="1978350"/>
            <a:ext cx="2145900" cy="378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a:solidFill>
                  <a:schemeClr val="lt1"/>
                </a:solidFill>
                <a:latin typeface="Roboto"/>
                <a:ea typeface="Roboto"/>
                <a:cs typeface="Roboto"/>
                <a:sym typeface="Roboto"/>
              </a:rPr>
              <a:t>Brand Identity</a:t>
            </a:r>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9428">
            <a:alpha val="89870"/>
          </a:srgbClr>
        </a:solidFill>
      </p:bgPr>
    </p:bg>
    <p:spTree>
      <p:nvGrpSpPr>
        <p:cNvPr id="190" name="Shape 190"/>
        <p:cNvGrpSpPr/>
        <p:nvPr/>
      </p:nvGrpSpPr>
      <p:grpSpPr>
        <a:xfrm>
          <a:off x="0" y="0"/>
          <a:ext cx="0" cy="0"/>
          <a:chOff x="0" y="0"/>
          <a:chExt cx="0" cy="0"/>
        </a:xfrm>
      </p:grpSpPr>
      <p:sp>
        <p:nvSpPr>
          <p:cNvPr id="191" name="Google Shape;191;p27"/>
          <p:cNvSpPr/>
          <p:nvPr/>
        </p:nvSpPr>
        <p:spPr>
          <a:xfrm>
            <a:off x="4310975" y="405450"/>
            <a:ext cx="3925500" cy="4332600"/>
          </a:xfrm>
          <a:prstGeom prst="roundRect">
            <a:avLst>
              <a:gd fmla="val 16667" name="adj"/>
            </a:avLst>
          </a:prstGeom>
          <a:solidFill>
            <a:srgbClr val="1D5D8D"/>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7"/>
          <p:cNvSpPr txBox="1"/>
          <p:nvPr/>
        </p:nvSpPr>
        <p:spPr>
          <a:xfrm>
            <a:off x="450000" y="462700"/>
            <a:ext cx="4068000" cy="822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2600">
                <a:solidFill>
                  <a:schemeClr val="lt1"/>
                </a:solidFill>
                <a:latin typeface="Lora"/>
                <a:ea typeface="Lora"/>
                <a:cs typeface="Lora"/>
                <a:sym typeface="Lora"/>
              </a:rPr>
              <a:t>SUPPLY AUDIENCE</a:t>
            </a:r>
            <a:endParaRPr b="1" sz="2600">
              <a:solidFill>
                <a:schemeClr val="lt1"/>
              </a:solidFill>
              <a:latin typeface="Lora"/>
              <a:ea typeface="Lora"/>
              <a:cs typeface="Lora"/>
              <a:sym typeface="Lora"/>
            </a:endParaRPr>
          </a:p>
          <a:p>
            <a:pPr indent="0" lvl="0" marL="0" rtl="0" algn="l">
              <a:lnSpc>
                <a:spcPct val="90000"/>
              </a:lnSpc>
              <a:spcBef>
                <a:spcPts val="0"/>
              </a:spcBef>
              <a:spcAft>
                <a:spcPts val="0"/>
              </a:spcAft>
              <a:buNone/>
            </a:pPr>
            <a:r>
              <a:rPr b="1" lang="en" sz="2000">
                <a:solidFill>
                  <a:schemeClr val="lt1"/>
                </a:solidFill>
                <a:latin typeface="Lora"/>
                <a:ea typeface="Lora"/>
                <a:cs typeface="Lora"/>
                <a:sym typeface="Lora"/>
              </a:rPr>
              <a:t>Funders and investors</a:t>
            </a:r>
            <a:endParaRPr b="1" sz="2000">
              <a:solidFill>
                <a:schemeClr val="lt1"/>
              </a:solidFill>
              <a:latin typeface="Lora"/>
              <a:ea typeface="Lora"/>
              <a:cs typeface="Lora"/>
              <a:sym typeface="Lora"/>
            </a:endParaRPr>
          </a:p>
        </p:txBody>
      </p:sp>
      <p:cxnSp>
        <p:nvCxnSpPr>
          <p:cNvPr id="193" name="Google Shape;193;p27"/>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194" name="Google Shape;194;p27"/>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195" name="Google Shape;195;p27"/>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196" name="Google Shape;196;p27"/>
          <p:cNvSpPr txBox="1"/>
          <p:nvPr/>
        </p:nvSpPr>
        <p:spPr>
          <a:xfrm>
            <a:off x="450000" y="1454550"/>
            <a:ext cx="2576100" cy="84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000">
                <a:solidFill>
                  <a:schemeClr val="lt1"/>
                </a:solidFill>
                <a:latin typeface="Roboto"/>
                <a:ea typeface="Roboto"/>
                <a:cs typeface="Roboto"/>
                <a:sym typeface="Roboto"/>
              </a:rPr>
              <a:t>What </a:t>
            </a:r>
            <a:r>
              <a:rPr b="1" lang="en" sz="2000">
                <a:solidFill>
                  <a:srgbClr val="1D5D8D"/>
                </a:solidFill>
                <a:latin typeface="Roboto"/>
                <a:ea typeface="Roboto"/>
                <a:cs typeface="Roboto"/>
                <a:sym typeface="Roboto"/>
              </a:rPr>
              <a:t>characterises</a:t>
            </a:r>
            <a:r>
              <a:rPr b="1" lang="en" sz="2000">
                <a:solidFill>
                  <a:schemeClr val="lt1"/>
                </a:solidFill>
                <a:latin typeface="Roboto"/>
                <a:ea typeface="Roboto"/>
                <a:cs typeface="Roboto"/>
                <a:sym typeface="Roboto"/>
              </a:rPr>
              <a:t> this audience?</a:t>
            </a:r>
            <a:endParaRPr b="1" sz="2000">
              <a:solidFill>
                <a:schemeClr val="lt1"/>
              </a:solidFill>
              <a:latin typeface="Roboto"/>
              <a:ea typeface="Roboto"/>
              <a:cs typeface="Roboto"/>
              <a:sym typeface="Roboto"/>
            </a:endParaRPr>
          </a:p>
        </p:txBody>
      </p:sp>
      <p:sp>
        <p:nvSpPr>
          <p:cNvPr id="197" name="Google Shape;197;p27"/>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lt1"/>
                </a:solidFill>
                <a:latin typeface="Roboto"/>
                <a:ea typeface="Roboto"/>
                <a:cs typeface="Roboto"/>
                <a:sym typeface="Roboto"/>
              </a:rPr>
              <a:t>01.3 Audiences| Supply Audience</a:t>
            </a:r>
            <a:endParaRPr sz="800">
              <a:solidFill>
                <a:schemeClr val="lt1"/>
              </a:solidFill>
              <a:latin typeface="Roboto"/>
              <a:ea typeface="Roboto"/>
              <a:cs typeface="Roboto"/>
              <a:sym typeface="Roboto"/>
            </a:endParaRPr>
          </a:p>
        </p:txBody>
      </p:sp>
      <p:sp>
        <p:nvSpPr>
          <p:cNvPr id="198" name="Google Shape;198;p27"/>
          <p:cNvSpPr txBox="1"/>
          <p:nvPr/>
        </p:nvSpPr>
        <p:spPr>
          <a:xfrm>
            <a:off x="4572900" y="695400"/>
            <a:ext cx="3401700" cy="375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chemeClr val="lt1"/>
                </a:solidFill>
                <a:latin typeface="Roboto"/>
                <a:ea typeface="Roboto"/>
                <a:cs typeface="Roboto"/>
                <a:sym typeface="Roboto"/>
              </a:rPr>
              <a:t>Shared vision. </a:t>
            </a:r>
            <a:r>
              <a:rPr lang="en" sz="1100">
                <a:solidFill>
                  <a:schemeClr val="lt1"/>
                </a:solidFill>
                <a:latin typeface="Roboto"/>
                <a:ea typeface="Roboto"/>
                <a:cs typeface="Roboto"/>
                <a:sym typeface="Roboto"/>
              </a:rPr>
              <a:t>Alignment of values is key to partnerships. They need to recognise and identify with ARU’s vision.</a:t>
            </a:r>
            <a:endParaRPr>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t/>
            </a:r>
            <a:endParaRPr b="1">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b="1" lang="en">
                <a:solidFill>
                  <a:schemeClr val="lt1"/>
                </a:solidFill>
                <a:latin typeface="Roboto"/>
                <a:ea typeface="Roboto"/>
                <a:cs typeface="Roboto"/>
                <a:sym typeface="Roboto"/>
              </a:rPr>
              <a:t>Impact</a:t>
            </a:r>
            <a:r>
              <a:rPr lang="en" sz="1100">
                <a:solidFill>
                  <a:schemeClr val="lt1"/>
                </a:solidFill>
                <a:latin typeface="Roboto"/>
                <a:ea typeface="Roboto"/>
                <a:cs typeface="Roboto"/>
                <a:sym typeface="Roboto"/>
              </a:rPr>
              <a:t>. While the interest in ecological, economic or social impact may vary, the fact that ARU makes a difference is key to this audience.</a:t>
            </a:r>
            <a:endParaRPr sz="1100">
              <a:solidFill>
                <a:schemeClr val="lt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b="1" lang="en" sz="1500">
                <a:solidFill>
                  <a:schemeClr val="lt1"/>
                </a:solidFill>
                <a:latin typeface="Roboto"/>
                <a:ea typeface="Roboto"/>
                <a:cs typeface="Roboto"/>
                <a:sym typeface="Roboto"/>
              </a:rPr>
              <a:t>Credibility. </a:t>
            </a:r>
            <a:r>
              <a:rPr lang="en" sz="1100">
                <a:solidFill>
                  <a:schemeClr val="lt1"/>
                </a:solidFill>
                <a:latin typeface="Roboto"/>
                <a:ea typeface="Roboto"/>
                <a:cs typeface="Roboto"/>
                <a:sym typeface="Roboto"/>
              </a:rPr>
              <a:t>The audience needs to trust the professionality of the institution. They value demonstrable experience, achieved results, and certification. </a:t>
            </a:r>
            <a:endParaRPr sz="11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t/>
            </a:r>
            <a:endParaRPr sz="11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b="1" lang="en">
                <a:solidFill>
                  <a:schemeClr val="lt1"/>
                </a:solidFill>
                <a:latin typeface="Roboto"/>
                <a:ea typeface="Roboto"/>
                <a:cs typeface="Roboto"/>
                <a:sym typeface="Roboto"/>
              </a:rPr>
              <a:t>Facts</a:t>
            </a:r>
            <a:r>
              <a:rPr lang="en" sz="1100">
                <a:solidFill>
                  <a:schemeClr val="lt1"/>
                </a:solidFill>
                <a:latin typeface="Roboto"/>
                <a:ea typeface="Roboto"/>
                <a:cs typeface="Roboto"/>
                <a:sym typeface="Roboto"/>
              </a:rPr>
              <a:t>. Although an emotional and personal bond with the organisation is an important starting point, they value straightforward, </a:t>
            </a:r>
            <a:r>
              <a:rPr lang="en" sz="1100">
                <a:solidFill>
                  <a:schemeClr val="lt1"/>
                </a:solidFill>
                <a:latin typeface="Roboto"/>
                <a:ea typeface="Roboto"/>
                <a:cs typeface="Roboto"/>
                <a:sym typeface="Roboto"/>
              </a:rPr>
              <a:t>transparent</a:t>
            </a:r>
            <a:r>
              <a:rPr lang="en" sz="1100">
                <a:solidFill>
                  <a:schemeClr val="lt1"/>
                </a:solidFill>
                <a:latin typeface="Roboto"/>
                <a:ea typeface="Roboto"/>
                <a:cs typeface="Roboto"/>
                <a:sym typeface="Roboto"/>
              </a:rPr>
              <a:t>, and clear communication. </a:t>
            </a:r>
            <a:endParaRPr>
              <a:solidFill>
                <a:schemeClr val="lt1"/>
              </a:solidFill>
              <a:latin typeface="Roboto Black"/>
              <a:ea typeface="Roboto Black"/>
              <a:cs typeface="Roboto Black"/>
              <a:sym typeface="Roboto Black"/>
            </a:endParaRPr>
          </a:p>
        </p:txBody>
      </p:sp>
      <p:sp>
        <p:nvSpPr>
          <p:cNvPr id="199" name="Google Shape;199;p27"/>
          <p:cNvSpPr txBox="1"/>
          <p:nvPr/>
        </p:nvSpPr>
        <p:spPr>
          <a:xfrm>
            <a:off x="450000" y="2301150"/>
            <a:ext cx="3258300" cy="113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lt1"/>
                </a:solidFill>
                <a:latin typeface="Roboto"/>
                <a:ea typeface="Roboto"/>
                <a:cs typeface="Roboto"/>
                <a:sym typeface="Roboto"/>
              </a:rPr>
              <a:t>This international audience has a wide range of characteristics, backgrounds, and specific interests. However, there are a few things that are important to this audience, no matter where they are from.</a:t>
            </a:r>
            <a:endParaRPr/>
          </a:p>
        </p:txBody>
      </p:sp>
      <p:pic>
        <p:nvPicPr>
          <p:cNvPr id="200" name="Google Shape;200;p27"/>
          <p:cNvPicPr preferRelativeResize="0"/>
          <p:nvPr/>
        </p:nvPicPr>
        <p:blipFill rotWithShape="1">
          <a:blip r:embed="rId3">
            <a:alphaModFix/>
          </a:blip>
          <a:srcRect b="15763" l="27003" r="26994" t="21485"/>
          <a:stretch/>
        </p:blipFill>
        <p:spPr>
          <a:xfrm>
            <a:off x="8877300" y="4799719"/>
            <a:ext cx="231601" cy="22573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9428">
            <a:alpha val="89870"/>
          </a:srgbClr>
        </a:solidFill>
      </p:bgPr>
    </p:bg>
    <p:spTree>
      <p:nvGrpSpPr>
        <p:cNvPr id="204" name="Shape 204"/>
        <p:cNvGrpSpPr/>
        <p:nvPr/>
      </p:nvGrpSpPr>
      <p:grpSpPr>
        <a:xfrm>
          <a:off x="0" y="0"/>
          <a:ext cx="0" cy="0"/>
          <a:chOff x="0" y="0"/>
          <a:chExt cx="0" cy="0"/>
        </a:xfrm>
      </p:grpSpPr>
      <p:sp>
        <p:nvSpPr>
          <p:cNvPr id="205" name="Google Shape;205;p28"/>
          <p:cNvSpPr/>
          <p:nvPr/>
        </p:nvSpPr>
        <p:spPr>
          <a:xfrm>
            <a:off x="4310975" y="462700"/>
            <a:ext cx="3925500" cy="4049100"/>
          </a:xfrm>
          <a:prstGeom prst="roundRect">
            <a:avLst>
              <a:gd fmla="val 16667" name="adj"/>
            </a:avLst>
          </a:prstGeom>
          <a:solidFill>
            <a:srgbClr val="1D5D8D"/>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txBox="1"/>
          <p:nvPr/>
        </p:nvSpPr>
        <p:spPr>
          <a:xfrm>
            <a:off x="450000" y="462700"/>
            <a:ext cx="4068000" cy="822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2600">
                <a:solidFill>
                  <a:schemeClr val="lt1"/>
                </a:solidFill>
                <a:latin typeface="Lora"/>
                <a:ea typeface="Lora"/>
                <a:cs typeface="Lora"/>
                <a:sym typeface="Lora"/>
              </a:rPr>
              <a:t>SUPPLY AUDIENCE</a:t>
            </a:r>
            <a:endParaRPr b="1" sz="2600">
              <a:solidFill>
                <a:schemeClr val="lt1"/>
              </a:solidFill>
              <a:latin typeface="Lora"/>
              <a:ea typeface="Lora"/>
              <a:cs typeface="Lora"/>
              <a:sym typeface="Lora"/>
            </a:endParaRPr>
          </a:p>
          <a:p>
            <a:pPr indent="0" lvl="0" marL="0" rtl="0" algn="l">
              <a:lnSpc>
                <a:spcPct val="90000"/>
              </a:lnSpc>
              <a:spcBef>
                <a:spcPts val="0"/>
              </a:spcBef>
              <a:spcAft>
                <a:spcPts val="0"/>
              </a:spcAft>
              <a:buNone/>
            </a:pPr>
            <a:r>
              <a:rPr b="1" lang="en" sz="2000">
                <a:solidFill>
                  <a:schemeClr val="lt1"/>
                </a:solidFill>
                <a:latin typeface="Lora"/>
                <a:ea typeface="Lora"/>
                <a:cs typeface="Lora"/>
                <a:sym typeface="Lora"/>
              </a:rPr>
              <a:t>Funders and investors</a:t>
            </a:r>
            <a:endParaRPr b="1" sz="2000">
              <a:solidFill>
                <a:schemeClr val="lt1"/>
              </a:solidFill>
              <a:latin typeface="Lora"/>
              <a:ea typeface="Lora"/>
              <a:cs typeface="Lora"/>
              <a:sym typeface="Lora"/>
            </a:endParaRPr>
          </a:p>
        </p:txBody>
      </p:sp>
      <p:cxnSp>
        <p:nvCxnSpPr>
          <p:cNvPr id="207" name="Google Shape;207;p28"/>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208" name="Google Shape;208;p28"/>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209" name="Google Shape;209;p28"/>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210" name="Google Shape;210;p28"/>
          <p:cNvSpPr txBox="1"/>
          <p:nvPr/>
        </p:nvSpPr>
        <p:spPr>
          <a:xfrm>
            <a:off x="450000" y="1454550"/>
            <a:ext cx="2576100" cy="120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000">
                <a:solidFill>
                  <a:schemeClr val="lt1"/>
                </a:solidFill>
                <a:latin typeface="Roboto"/>
                <a:ea typeface="Roboto"/>
                <a:cs typeface="Roboto"/>
                <a:sym typeface="Roboto"/>
              </a:rPr>
              <a:t>How does this audience </a:t>
            </a:r>
            <a:r>
              <a:rPr b="1" lang="en" sz="2000">
                <a:solidFill>
                  <a:srgbClr val="1D5D8D"/>
                </a:solidFill>
                <a:latin typeface="Roboto"/>
                <a:ea typeface="Roboto"/>
                <a:cs typeface="Roboto"/>
                <a:sym typeface="Roboto"/>
              </a:rPr>
              <a:t>interact</a:t>
            </a:r>
            <a:r>
              <a:rPr b="1" lang="en" sz="2000">
                <a:solidFill>
                  <a:schemeClr val="lt1"/>
                </a:solidFill>
                <a:latin typeface="Roboto"/>
                <a:ea typeface="Roboto"/>
                <a:cs typeface="Roboto"/>
                <a:sym typeface="Roboto"/>
              </a:rPr>
              <a:t> with the ARU brand?</a:t>
            </a:r>
            <a:endParaRPr b="1" sz="2000">
              <a:solidFill>
                <a:schemeClr val="lt1"/>
              </a:solidFill>
              <a:latin typeface="Roboto"/>
              <a:ea typeface="Roboto"/>
              <a:cs typeface="Roboto"/>
              <a:sym typeface="Roboto"/>
            </a:endParaRPr>
          </a:p>
        </p:txBody>
      </p:sp>
      <p:sp>
        <p:nvSpPr>
          <p:cNvPr id="211" name="Google Shape;211;p28"/>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lt1"/>
                </a:solidFill>
                <a:latin typeface="Roboto"/>
                <a:ea typeface="Roboto"/>
                <a:cs typeface="Roboto"/>
                <a:sym typeface="Roboto"/>
              </a:rPr>
              <a:t>01.3 Audiences| Supply Audience</a:t>
            </a:r>
            <a:endParaRPr sz="800">
              <a:solidFill>
                <a:schemeClr val="lt1"/>
              </a:solidFill>
              <a:latin typeface="Roboto"/>
              <a:ea typeface="Roboto"/>
              <a:cs typeface="Roboto"/>
              <a:sym typeface="Roboto"/>
            </a:endParaRPr>
          </a:p>
        </p:txBody>
      </p:sp>
      <p:sp>
        <p:nvSpPr>
          <p:cNvPr id="212" name="Google Shape;212;p28"/>
          <p:cNvSpPr txBox="1"/>
          <p:nvPr/>
        </p:nvSpPr>
        <p:spPr>
          <a:xfrm>
            <a:off x="4572875" y="1079850"/>
            <a:ext cx="3401700" cy="226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solidFill>
                <a:schemeClr val="lt1"/>
              </a:solidFill>
              <a:latin typeface="Roboto Black"/>
              <a:ea typeface="Roboto Black"/>
              <a:cs typeface="Roboto Black"/>
              <a:sym typeface="Roboto Black"/>
            </a:endParaRPr>
          </a:p>
          <a:p>
            <a:pPr indent="0" lvl="0" marL="0" rtl="0" algn="l">
              <a:lnSpc>
                <a:spcPct val="115000"/>
              </a:lnSpc>
              <a:spcBef>
                <a:spcPts val="0"/>
              </a:spcBef>
              <a:spcAft>
                <a:spcPts val="0"/>
              </a:spcAft>
              <a:buNone/>
            </a:pPr>
            <a:r>
              <a:t/>
            </a:r>
            <a:endParaRPr>
              <a:solidFill>
                <a:schemeClr val="lt1"/>
              </a:solidFill>
              <a:latin typeface="Roboto Black"/>
              <a:ea typeface="Roboto Black"/>
              <a:cs typeface="Roboto Black"/>
              <a:sym typeface="Roboto Black"/>
            </a:endParaRPr>
          </a:p>
          <a:p>
            <a:pPr indent="0" lvl="0" marL="0" rtl="0" algn="l">
              <a:lnSpc>
                <a:spcPct val="115000"/>
              </a:lnSpc>
              <a:spcBef>
                <a:spcPts val="0"/>
              </a:spcBef>
              <a:spcAft>
                <a:spcPts val="0"/>
              </a:spcAft>
              <a:buNone/>
            </a:pPr>
            <a:r>
              <a:rPr lang="en">
                <a:solidFill>
                  <a:schemeClr val="lt1"/>
                </a:solidFill>
                <a:latin typeface="Roboto Black"/>
                <a:ea typeface="Roboto Black"/>
                <a:cs typeface="Roboto Black"/>
                <a:sym typeface="Roboto Black"/>
              </a:rPr>
              <a:t>Personal contact</a:t>
            </a:r>
            <a:r>
              <a:rPr lang="en">
                <a:solidFill>
                  <a:schemeClr val="lt1"/>
                </a:solidFill>
                <a:latin typeface="Roboto Black"/>
                <a:ea typeface="Roboto Black"/>
                <a:cs typeface="Roboto Black"/>
                <a:sym typeface="Roboto Black"/>
              </a:rPr>
              <a:t>.</a:t>
            </a:r>
            <a:r>
              <a:rPr lang="en" sz="1100">
                <a:solidFill>
                  <a:schemeClr val="lt1"/>
                </a:solidFill>
                <a:latin typeface="Roboto"/>
                <a:ea typeface="Roboto"/>
                <a:cs typeface="Roboto"/>
                <a:sym typeface="Roboto"/>
              </a:rPr>
              <a:t> Personal and </a:t>
            </a:r>
            <a:r>
              <a:rPr lang="en" sz="1100">
                <a:solidFill>
                  <a:schemeClr val="lt1"/>
                </a:solidFill>
                <a:latin typeface="Roboto"/>
                <a:ea typeface="Roboto"/>
                <a:cs typeface="Roboto"/>
                <a:sym typeface="Roboto"/>
              </a:rPr>
              <a:t>direct</a:t>
            </a:r>
            <a:r>
              <a:rPr lang="en" sz="1100">
                <a:solidFill>
                  <a:schemeClr val="lt1"/>
                </a:solidFill>
                <a:latin typeface="Roboto"/>
                <a:ea typeface="Roboto"/>
                <a:cs typeface="Roboto"/>
                <a:sym typeface="Roboto"/>
              </a:rPr>
              <a:t> contact is very important to this audience. Communication often takes place in a personal manner. The people behind the</a:t>
            </a:r>
            <a:r>
              <a:rPr lang="en" sz="1100">
                <a:solidFill>
                  <a:schemeClr val="lt1"/>
                </a:solidFill>
                <a:latin typeface="Roboto"/>
                <a:ea typeface="Roboto"/>
                <a:cs typeface="Roboto"/>
                <a:sym typeface="Roboto"/>
              </a:rPr>
              <a:t> organisation</a:t>
            </a:r>
            <a:r>
              <a:rPr lang="en" sz="1100">
                <a:solidFill>
                  <a:schemeClr val="lt1"/>
                </a:solidFill>
                <a:latin typeface="Roboto"/>
                <a:ea typeface="Roboto"/>
                <a:cs typeface="Roboto"/>
                <a:sym typeface="Roboto"/>
              </a:rPr>
              <a:t> (for example the VC, the University Secretary, or council members) are of great importance to this audience. Therefore the personal relationship between ARU and this audience is more important than the branding itself. </a:t>
            </a:r>
            <a:endParaRPr/>
          </a:p>
        </p:txBody>
      </p:sp>
      <p:pic>
        <p:nvPicPr>
          <p:cNvPr id="213" name="Google Shape;213;p28"/>
          <p:cNvPicPr preferRelativeResize="0"/>
          <p:nvPr/>
        </p:nvPicPr>
        <p:blipFill rotWithShape="1">
          <a:blip r:embed="rId3">
            <a:alphaModFix/>
          </a:blip>
          <a:srcRect b="15763" l="27003" r="26994" t="21485"/>
          <a:stretch/>
        </p:blipFill>
        <p:spPr>
          <a:xfrm>
            <a:off x="8877300" y="4799719"/>
            <a:ext cx="231601" cy="22573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9428">
            <a:alpha val="89870"/>
          </a:srgbClr>
        </a:solidFill>
      </p:bgPr>
    </p:bg>
    <p:spTree>
      <p:nvGrpSpPr>
        <p:cNvPr id="217" name="Shape 217"/>
        <p:cNvGrpSpPr/>
        <p:nvPr/>
      </p:nvGrpSpPr>
      <p:grpSpPr>
        <a:xfrm>
          <a:off x="0" y="0"/>
          <a:ext cx="0" cy="0"/>
          <a:chOff x="0" y="0"/>
          <a:chExt cx="0" cy="0"/>
        </a:xfrm>
      </p:grpSpPr>
      <p:sp>
        <p:nvSpPr>
          <p:cNvPr id="218" name="Google Shape;218;p29"/>
          <p:cNvSpPr/>
          <p:nvPr/>
        </p:nvSpPr>
        <p:spPr>
          <a:xfrm>
            <a:off x="4310975" y="382275"/>
            <a:ext cx="3925500" cy="4378800"/>
          </a:xfrm>
          <a:prstGeom prst="roundRect">
            <a:avLst>
              <a:gd fmla="val 16667" name="adj"/>
            </a:avLst>
          </a:prstGeom>
          <a:solidFill>
            <a:srgbClr val="1D5D8D"/>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9"/>
          <p:cNvSpPr txBox="1"/>
          <p:nvPr/>
        </p:nvSpPr>
        <p:spPr>
          <a:xfrm>
            <a:off x="450000" y="462700"/>
            <a:ext cx="4068000" cy="822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2600">
                <a:solidFill>
                  <a:schemeClr val="lt1"/>
                </a:solidFill>
                <a:latin typeface="Lora"/>
                <a:ea typeface="Lora"/>
                <a:cs typeface="Lora"/>
                <a:sym typeface="Lora"/>
              </a:rPr>
              <a:t>DEMAND</a:t>
            </a:r>
            <a:r>
              <a:rPr b="1" lang="en" sz="2600">
                <a:solidFill>
                  <a:schemeClr val="lt1"/>
                </a:solidFill>
                <a:latin typeface="Lora"/>
                <a:ea typeface="Lora"/>
                <a:cs typeface="Lora"/>
                <a:sym typeface="Lora"/>
              </a:rPr>
              <a:t> AUDIENCE</a:t>
            </a:r>
            <a:endParaRPr b="1" sz="2600">
              <a:solidFill>
                <a:schemeClr val="lt1"/>
              </a:solidFill>
              <a:latin typeface="Lora"/>
              <a:ea typeface="Lora"/>
              <a:cs typeface="Lora"/>
              <a:sym typeface="Lora"/>
            </a:endParaRPr>
          </a:p>
          <a:p>
            <a:pPr indent="0" lvl="0" marL="0" rtl="0" algn="l">
              <a:lnSpc>
                <a:spcPct val="90000"/>
              </a:lnSpc>
              <a:spcBef>
                <a:spcPts val="0"/>
              </a:spcBef>
              <a:spcAft>
                <a:spcPts val="0"/>
              </a:spcAft>
              <a:buNone/>
            </a:pPr>
            <a:r>
              <a:rPr b="1" lang="en" sz="2000">
                <a:solidFill>
                  <a:schemeClr val="lt1"/>
                </a:solidFill>
                <a:latin typeface="Lora"/>
                <a:ea typeface="Lora"/>
                <a:cs typeface="Lora"/>
                <a:sym typeface="Lora"/>
              </a:rPr>
              <a:t>Students and communities</a:t>
            </a:r>
            <a:endParaRPr b="1" sz="2000">
              <a:solidFill>
                <a:schemeClr val="lt1"/>
              </a:solidFill>
              <a:latin typeface="Lora"/>
              <a:ea typeface="Lora"/>
              <a:cs typeface="Lora"/>
              <a:sym typeface="Lora"/>
            </a:endParaRPr>
          </a:p>
        </p:txBody>
      </p:sp>
      <p:cxnSp>
        <p:nvCxnSpPr>
          <p:cNvPr id="220" name="Google Shape;220;p29"/>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221" name="Google Shape;221;p29"/>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222" name="Google Shape;222;p29"/>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223" name="Google Shape;223;p29"/>
          <p:cNvSpPr txBox="1"/>
          <p:nvPr/>
        </p:nvSpPr>
        <p:spPr>
          <a:xfrm>
            <a:off x="450000" y="1454550"/>
            <a:ext cx="2576100" cy="84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000">
                <a:solidFill>
                  <a:schemeClr val="lt1"/>
                </a:solidFill>
                <a:latin typeface="Roboto"/>
                <a:ea typeface="Roboto"/>
                <a:cs typeface="Roboto"/>
                <a:sym typeface="Roboto"/>
              </a:rPr>
              <a:t>What </a:t>
            </a:r>
            <a:r>
              <a:rPr b="1" lang="en" sz="2000">
                <a:solidFill>
                  <a:srgbClr val="1D5D8D"/>
                </a:solidFill>
                <a:latin typeface="Roboto"/>
                <a:ea typeface="Roboto"/>
                <a:cs typeface="Roboto"/>
                <a:sym typeface="Roboto"/>
              </a:rPr>
              <a:t>characterises</a:t>
            </a:r>
            <a:r>
              <a:rPr b="1" lang="en" sz="2000">
                <a:solidFill>
                  <a:schemeClr val="lt1"/>
                </a:solidFill>
                <a:latin typeface="Roboto"/>
                <a:ea typeface="Roboto"/>
                <a:cs typeface="Roboto"/>
                <a:sym typeface="Roboto"/>
              </a:rPr>
              <a:t> this audience?</a:t>
            </a:r>
            <a:endParaRPr b="1" sz="2000">
              <a:solidFill>
                <a:schemeClr val="lt1"/>
              </a:solidFill>
              <a:latin typeface="Roboto"/>
              <a:ea typeface="Roboto"/>
              <a:cs typeface="Roboto"/>
              <a:sym typeface="Roboto"/>
            </a:endParaRPr>
          </a:p>
        </p:txBody>
      </p:sp>
      <p:sp>
        <p:nvSpPr>
          <p:cNvPr id="224" name="Google Shape;224;p29"/>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lt1"/>
                </a:solidFill>
                <a:latin typeface="Roboto"/>
                <a:ea typeface="Roboto"/>
                <a:cs typeface="Roboto"/>
                <a:sym typeface="Roboto"/>
              </a:rPr>
              <a:t>01.3 Audiences| </a:t>
            </a:r>
            <a:r>
              <a:rPr lang="en" sz="800">
                <a:solidFill>
                  <a:schemeClr val="lt1"/>
                </a:solidFill>
                <a:latin typeface="Roboto"/>
                <a:ea typeface="Roboto"/>
                <a:cs typeface="Roboto"/>
                <a:sym typeface="Roboto"/>
              </a:rPr>
              <a:t>Demand</a:t>
            </a:r>
            <a:r>
              <a:rPr lang="en" sz="800">
                <a:solidFill>
                  <a:schemeClr val="lt1"/>
                </a:solidFill>
                <a:latin typeface="Roboto"/>
                <a:ea typeface="Roboto"/>
                <a:cs typeface="Roboto"/>
                <a:sym typeface="Roboto"/>
              </a:rPr>
              <a:t> Audience</a:t>
            </a:r>
            <a:endParaRPr sz="800">
              <a:solidFill>
                <a:schemeClr val="lt1"/>
              </a:solidFill>
              <a:latin typeface="Roboto"/>
              <a:ea typeface="Roboto"/>
              <a:cs typeface="Roboto"/>
              <a:sym typeface="Roboto"/>
            </a:endParaRPr>
          </a:p>
        </p:txBody>
      </p:sp>
      <p:sp>
        <p:nvSpPr>
          <p:cNvPr id="225" name="Google Shape;225;p29"/>
          <p:cNvSpPr txBox="1"/>
          <p:nvPr/>
        </p:nvSpPr>
        <p:spPr>
          <a:xfrm>
            <a:off x="4572900" y="703300"/>
            <a:ext cx="3401700" cy="3681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a:solidFill>
                  <a:schemeClr val="lt1"/>
                </a:solidFill>
                <a:latin typeface="Roboto"/>
                <a:ea typeface="Roboto"/>
                <a:cs typeface="Roboto"/>
                <a:sym typeface="Roboto"/>
              </a:rPr>
              <a:t>Accessibility</a:t>
            </a:r>
            <a:r>
              <a:rPr lang="en" sz="1100">
                <a:solidFill>
                  <a:schemeClr val="lt1"/>
                </a:solidFill>
                <a:latin typeface="Roboto"/>
                <a:ea typeface="Roboto"/>
                <a:cs typeface="Roboto"/>
                <a:sym typeface="Roboto"/>
              </a:rPr>
              <a:t>. It’s important for this audience to feel like the ARU is accessible to them, both in terms of finance, social structure, and education level.</a:t>
            </a:r>
            <a:endParaRPr sz="1100">
              <a:solidFill>
                <a:schemeClr val="lt1"/>
              </a:solidFill>
              <a:latin typeface="Roboto"/>
              <a:ea typeface="Roboto"/>
              <a:cs typeface="Roboto"/>
              <a:sym typeface="Roboto"/>
            </a:endParaRPr>
          </a:p>
          <a:p>
            <a:pPr indent="0" lvl="0" marL="0" rtl="0" algn="just">
              <a:lnSpc>
                <a:spcPct val="115000"/>
              </a:lnSpc>
              <a:spcBef>
                <a:spcPts val="0"/>
              </a:spcBef>
              <a:spcAft>
                <a:spcPts val="0"/>
              </a:spcAft>
              <a:buNone/>
            </a:pPr>
            <a:r>
              <a:t/>
            </a:r>
            <a:endParaRPr sz="1100">
              <a:solidFill>
                <a:schemeClr val="lt1"/>
              </a:solidFill>
              <a:latin typeface="Roboto"/>
              <a:ea typeface="Roboto"/>
              <a:cs typeface="Roboto"/>
              <a:sym typeface="Roboto"/>
            </a:endParaRPr>
          </a:p>
          <a:p>
            <a:pPr indent="0" lvl="0" marL="0" rtl="0" algn="just">
              <a:lnSpc>
                <a:spcPct val="115000"/>
              </a:lnSpc>
              <a:spcBef>
                <a:spcPts val="0"/>
              </a:spcBef>
              <a:spcAft>
                <a:spcPts val="0"/>
              </a:spcAft>
              <a:buNone/>
            </a:pPr>
            <a:r>
              <a:rPr b="1" lang="en">
                <a:solidFill>
                  <a:schemeClr val="lt1"/>
                </a:solidFill>
                <a:latin typeface="Roboto"/>
                <a:ea typeface="Roboto"/>
                <a:cs typeface="Roboto"/>
                <a:sym typeface="Roboto"/>
              </a:rPr>
              <a:t>Employment opportunities</a:t>
            </a:r>
            <a:r>
              <a:rPr b="1" lang="en" sz="1100">
                <a:solidFill>
                  <a:schemeClr val="lt1"/>
                </a:solidFill>
                <a:latin typeface="Roboto"/>
                <a:ea typeface="Roboto"/>
                <a:cs typeface="Roboto"/>
                <a:sym typeface="Roboto"/>
              </a:rPr>
              <a:t>.</a:t>
            </a:r>
            <a:r>
              <a:rPr lang="en" sz="1100">
                <a:solidFill>
                  <a:schemeClr val="lt1"/>
                </a:solidFill>
                <a:latin typeface="Roboto"/>
                <a:ea typeface="Roboto"/>
                <a:cs typeface="Roboto"/>
                <a:sym typeface="Roboto"/>
              </a:rPr>
              <a:t> As this audience has desires for sustaining jobs, the 100% employment rate is a key element.</a:t>
            </a:r>
            <a:endParaRPr sz="1100">
              <a:solidFill>
                <a:schemeClr val="lt1"/>
              </a:solidFill>
              <a:latin typeface="Roboto"/>
              <a:ea typeface="Roboto"/>
              <a:cs typeface="Roboto"/>
              <a:sym typeface="Roboto"/>
            </a:endParaRPr>
          </a:p>
          <a:p>
            <a:pPr indent="0" lvl="0" marL="0" rtl="0" algn="just">
              <a:lnSpc>
                <a:spcPct val="115000"/>
              </a:lnSpc>
              <a:spcBef>
                <a:spcPts val="0"/>
              </a:spcBef>
              <a:spcAft>
                <a:spcPts val="0"/>
              </a:spcAft>
              <a:buNone/>
            </a:pPr>
            <a:r>
              <a:t/>
            </a:r>
            <a:endParaRPr sz="1100">
              <a:solidFill>
                <a:schemeClr val="lt1"/>
              </a:solidFill>
              <a:latin typeface="Roboto"/>
              <a:ea typeface="Roboto"/>
              <a:cs typeface="Roboto"/>
              <a:sym typeface="Roboto"/>
            </a:endParaRPr>
          </a:p>
          <a:p>
            <a:pPr indent="0" lvl="0" marL="0" rtl="0" algn="just">
              <a:lnSpc>
                <a:spcPct val="115000"/>
              </a:lnSpc>
              <a:spcBef>
                <a:spcPts val="0"/>
              </a:spcBef>
              <a:spcAft>
                <a:spcPts val="0"/>
              </a:spcAft>
              <a:buNone/>
            </a:pPr>
            <a:r>
              <a:rPr b="1" lang="en">
                <a:solidFill>
                  <a:schemeClr val="lt1"/>
                </a:solidFill>
                <a:latin typeface="Roboto"/>
                <a:ea typeface="Roboto"/>
                <a:cs typeface="Roboto"/>
                <a:sym typeface="Roboto"/>
              </a:rPr>
              <a:t>Mentorship</a:t>
            </a:r>
            <a:r>
              <a:rPr lang="en">
                <a:solidFill>
                  <a:schemeClr val="lt1"/>
                </a:solidFill>
                <a:latin typeface="Roboto"/>
                <a:ea typeface="Roboto"/>
                <a:cs typeface="Roboto"/>
                <a:sym typeface="Roboto"/>
              </a:rPr>
              <a:t>. </a:t>
            </a:r>
            <a:r>
              <a:rPr lang="en" sz="1100">
                <a:solidFill>
                  <a:schemeClr val="lt1"/>
                </a:solidFill>
                <a:latin typeface="Roboto"/>
                <a:ea typeface="Roboto"/>
                <a:cs typeface="Roboto"/>
                <a:sym typeface="Roboto"/>
              </a:rPr>
              <a:t>This audience is looking for an institution to lead the way, pave the road, and provide them with the tools and knowledge that they need. </a:t>
            </a:r>
            <a:endParaRPr sz="1100">
              <a:solidFill>
                <a:schemeClr val="lt1"/>
              </a:solidFill>
              <a:latin typeface="Roboto"/>
              <a:ea typeface="Roboto"/>
              <a:cs typeface="Roboto"/>
              <a:sym typeface="Roboto"/>
            </a:endParaRPr>
          </a:p>
          <a:p>
            <a:pPr indent="0" lvl="0" marL="0" rtl="0" algn="just">
              <a:lnSpc>
                <a:spcPct val="115000"/>
              </a:lnSpc>
              <a:spcBef>
                <a:spcPts val="0"/>
              </a:spcBef>
              <a:spcAft>
                <a:spcPts val="0"/>
              </a:spcAft>
              <a:buNone/>
            </a:pPr>
            <a:r>
              <a:t/>
            </a:r>
            <a:endParaRPr sz="1100">
              <a:solidFill>
                <a:schemeClr val="lt1"/>
              </a:solidFill>
              <a:latin typeface="Roboto"/>
              <a:ea typeface="Roboto"/>
              <a:cs typeface="Roboto"/>
              <a:sym typeface="Roboto"/>
            </a:endParaRPr>
          </a:p>
          <a:p>
            <a:pPr indent="0" lvl="0" marL="0" rtl="0" algn="just">
              <a:lnSpc>
                <a:spcPct val="115000"/>
              </a:lnSpc>
              <a:spcBef>
                <a:spcPts val="0"/>
              </a:spcBef>
              <a:spcAft>
                <a:spcPts val="0"/>
              </a:spcAft>
              <a:buNone/>
            </a:pPr>
            <a:r>
              <a:rPr b="1" lang="en">
                <a:solidFill>
                  <a:schemeClr val="lt1"/>
                </a:solidFill>
                <a:latin typeface="Roboto"/>
                <a:ea typeface="Roboto"/>
                <a:cs typeface="Roboto"/>
                <a:sym typeface="Roboto"/>
              </a:rPr>
              <a:t>Trustworthiness.</a:t>
            </a:r>
            <a:r>
              <a:rPr lang="en" sz="1100">
                <a:solidFill>
                  <a:schemeClr val="lt1"/>
                </a:solidFill>
                <a:latin typeface="Roboto"/>
                <a:ea typeface="Roboto"/>
                <a:cs typeface="Roboto"/>
                <a:sym typeface="Roboto"/>
              </a:rPr>
              <a:t> It’s important for this audience to know that the organisation is reliable and keeps its promises.</a:t>
            </a:r>
            <a:endParaRPr sz="1100">
              <a:solidFill>
                <a:schemeClr val="lt1"/>
              </a:solidFill>
              <a:latin typeface="Roboto"/>
              <a:ea typeface="Roboto"/>
              <a:cs typeface="Roboto"/>
              <a:sym typeface="Roboto"/>
            </a:endParaRPr>
          </a:p>
        </p:txBody>
      </p:sp>
      <p:sp>
        <p:nvSpPr>
          <p:cNvPr id="226" name="Google Shape;226;p29"/>
          <p:cNvSpPr txBox="1"/>
          <p:nvPr/>
        </p:nvSpPr>
        <p:spPr>
          <a:xfrm>
            <a:off x="450000" y="2301150"/>
            <a:ext cx="3258300" cy="938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100">
                <a:solidFill>
                  <a:schemeClr val="lt1"/>
                </a:solidFill>
                <a:latin typeface="Roboto"/>
                <a:ea typeface="Roboto"/>
                <a:cs typeface="Roboto"/>
                <a:sym typeface="Roboto"/>
              </a:rPr>
              <a:t>This audience exists mostly of young females in rural areas of Uganda. They are ambitious and desire purposeful jobs that can sustain them and their families. </a:t>
            </a:r>
            <a:endParaRPr/>
          </a:p>
        </p:txBody>
      </p:sp>
      <p:pic>
        <p:nvPicPr>
          <p:cNvPr id="227" name="Google Shape;227;p29"/>
          <p:cNvPicPr preferRelativeResize="0"/>
          <p:nvPr/>
        </p:nvPicPr>
        <p:blipFill rotWithShape="1">
          <a:blip r:embed="rId3">
            <a:alphaModFix/>
          </a:blip>
          <a:srcRect b="15763" l="27003" r="26994" t="21485"/>
          <a:stretch/>
        </p:blipFill>
        <p:spPr>
          <a:xfrm>
            <a:off x="8877300" y="4799719"/>
            <a:ext cx="231601" cy="2257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9428">
            <a:alpha val="89870"/>
          </a:srgbClr>
        </a:solidFill>
      </p:bgPr>
    </p:bg>
    <p:spTree>
      <p:nvGrpSpPr>
        <p:cNvPr id="231" name="Shape 231"/>
        <p:cNvGrpSpPr/>
        <p:nvPr/>
      </p:nvGrpSpPr>
      <p:grpSpPr>
        <a:xfrm>
          <a:off x="0" y="0"/>
          <a:ext cx="0" cy="0"/>
          <a:chOff x="0" y="0"/>
          <a:chExt cx="0" cy="0"/>
        </a:xfrm>
      </p:grpSpPr>
      <p:sp>
        <p:nvSpPr>
          <p:cNvPr id="232" name="Google Shape;232;p30"/>
          <p:cNvSpPr/>
          <p:nvPr/>
        </p:nvSpPr>
        <p:spPr>
          <a:xfrm>
            <a:off x="4310975" y="462700"/>
            <a:ext cx="3925500" cy="4049100"/>
          </a:xfrm>
          <a:prstGeom prst="roundRect">
            <a:avLst>
              <a:gd fmla="val 16667" name="adj"/>
            </a:avLst>
          </a:prstGeom>
          <a:solidFill>
            <a:srgbClr val="1D5D8D"/>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0"/>
          <p:cNvSpPr txBox="1"/>
          <p:nvPr/>
        </p:nvSpPr>
        <p:spPr>
          <a:xfrm>
            <a:off x="450000" y="462700"/>
            <a:ext cx="4068000" cy="822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2600">
                <a:solidFill>
                  <a:schemeClr val="lt1"/>
                </a:solidFill>
                <a:latin typeface="Lora"/>
                <a:ea typeface="Lora"/>
                <a:cs typeface="Lora"/>
                <a:sym typeface="Lora"/>
              </a:rPr>
              <a:t>DEMAND</a:t>
            </a:r>
            <a:r>
              <a:rPr b="1" lang="en" sz="2600">
                <a:solidFill>
                  <a:schemeClr val="lt1"/>
                </a:solidFill>
                <a:latin typeface="Lora"/>
                <a:ea typeface="Lora"/>
                <a:cs typeface="Lora"/>
                <a:sym typeface="Lora"/>
              </a:rPr>
              <a:t> AUDIENCE</a:t>
            </a:r>
            <a:endParaRPr b="1" sz="2600">
              <a:solidFill>
                <a:schemeClr val="lt1"/>
              </a:solidFill>
              <a:latin typeface="Lora"/>
              <a:ea typeface="Lora"/>
              <a:cs typeface="Lora"/>
              <a:sym typeface="Lora"/>
            </a:endParaRPr>
          </a:p>
          <a:p>
            <a:pPr indent="0" lvl="0" marL="0" rtl="0" algn="l">
              <a:lnSpc>
                <a:spcPct val="90000"/>
              </a:lnSpc>
              <a:spcBef>
                <a:spcPts val="0"/>
              </a:spcBef>
              <a:spcAft>
                <a:spcPts val="0"/>
              </a:spcAft>
              <a:buNone/>
            </a:pPr>
            <a:r>
              <a:rPr b="1" lang="en" sz="2000">
                <a:solidFill>
                  <a:schemeClr val="lt1"/>
                </a:solidFill>
                <a:latin typeface="Lora"/>
                <a:ea typeface="Lora"/>
                <a:cs typeface="Lora"/>
                <a:sym typeface="Lora"/>
              </a:rPr>
              <a:t>Students and communities</a:t>
            </a:r>
            <a:endParaRPr b="1" sz="2000">
              <a:solidFill>
                <a:schemeClr val="lt1"/>
              </a:solidFill>
              <a:latin typeface="Lora"/>
              <a:ea typeface="Lora"/>
              <a:cs typeface="Lora"/>
              <a:sym typeface="Lora"/>
            </a:endParaRPr>
          </a:p>
        </p:txBody>
      </p:sp>
      <p:cxnSp>
        <p:nvCxnSpPr>
          <p:cNvPr id="234" name="Google Shape;234;p30"/>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235" name="Google Shape;235;p30"/>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236" name="Google Shape;236;p30"/>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237" name="Google Shape;237;p30"/>
          <p:cNvSpPr txBox="1"/>
          <p:nvPr/>
        </p:nvSpPr>
        <p:spPr>
          <a:xfrm>
            <a:off x="450000" y="1454550"/>
            <a:ext cx="2576100" cy="120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000">
                <a:solidFill>
                  <a:schemeClr val="lt1"/>
                </a:solidFill>
                <a:latin typeface="Roboto"/>
                <a:ea typeface="Roboto"/>
                <a:cs typeface="Roboto"/>
                <a:sym typeface="Roboto"/>
              </a:rPr>
              <a:t>How does this audience </a:t>
            </a:r>
            <a:r>
              <a:rPr b="1" lang="en" sz="2000">
                <a:solidFill>
                  <a:srgbClr val="1D5D8D"/>
                </a:solidFill>
                <a:latin typeface="Roboto"/>
                <a:ea typeface="Roboto"/>
                <a:cs typeface="Roboto"/>
                <a:sym typeface="Roboto"/>
              </a:rPr>
              <a:t>interact</a:t>
            </a:r>
            <a:r>
              <a:rPr b="1" lang="en" sz="2000">
                <a:solidFill>
                  <a:schemeClr val="lt1"/>
                </a:solidFill>
                <a:latin typeface="Roboto"/>
                <a:ea typeface="Roboto"/>
                <a:cs typeface="Roboto"/>
                <a:sym typeface="Roboto"/>
              </a:rPr>
              <a:t> with the ARU brand?</a:t>
            </a:r>
            <a:endParaRPr b="1" sz="2000">
              <a:solidFill>
                <a:schemeClr val="lt1"/>
              </a:solidFill>
              <a:latin typeface="Roboto"/>
              <a:ea typeface="Roboto"/>
              <a:cs typeface="Roboto"/>
              <a:sym typeface="Roboto"/>
            </a:endParaRPr>
          </a:p>
        </p:txBody>
      </p:sp>
      <p:sp>
        <p:nvSpPr>
          <p:cNvPr id="238" name="Google Shape;238;p30"/>
          <p:cNvSpPr txBox="1"/>
          <p:nvPr/>
        </p:nvSpPr>
        <p:spPr>
          <a:xfrm>
            <a:off x="4572875" y="924550"/>
            <a:ext cx="3401700" cy="285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chemeClr val="lt1"/>
                </a:solidFill>
                <a:latin typeface="Roboto"/>
                <a:ea typeface="Roboto"/>
                <a:cs typeface="Roboto"/>
                <a:sym typeface="Roboto"/>
              </a:rPr>
              <a:t>Identification.</a:t>
            </a:r>
            <a:r>
              <a:rPr lang="en" sz="1100">
                <a:solidFill>
                  <a:schemeClr val="lt1"/>
                </a:solidFill>
                <a:latin typeface="Roboto"/>
                <a:ea typeface="Roboto"/>
                <a:cs typeface="Roboto"/>
                <a:sym typeface="Roboto"/>
              </a:rPr>
              <a:t> When the audience sees the brand of ARU, they identify with it. Potential students feel like the ARU is the right fit for them. Enrolled students feel like the ARU represents them - and the other way around. They are proud to be part of the organisation. </a:t>
            </a:r>
            <a:endParaRPr sz="11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t/>
            </a:r>
            <a:endParaRPr b="1">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b="1" lang="en">
                <a:solidFill>
                  <a:schemeClr val="lt1"/>
                </a:solidFill>
                <a:latin typeface="Roboto"/>
                <a:ea typeface="Roboto"/>
                <a:cs typeface="Roboto"/>
                <a:sym typeface="Roboto"/>
              </a:rPr>
              <a:t>Role model.</a:t>
            </a:r>
            <a:r>
              <a:rPr lang="en" sz="1100">
                <a:solidFill>
                  <a:schemeClr val="lt1"/>
                </a:solidFill>
                <a:latin typeface="Roboto"/>
                <a:ea typeface="Roboto"/>
                <a:cs typeface="Roboto"/>
                <a:sym typeface="Roboto"/>
              </a:rPr>
              <a:t> While ARU is accessible to this audience, at the same time a sense of prestige is important to increase credibility. While the students build leadership based on their own vision, ARU is still their mentor and teacher - giving direction in where and how to go about.</a:t>
            </a:r>
            <a:endParaRPr sz="1100">
              <a:solidFill>
                <a:schemeClr val="lt1"/>
              </a:solidFill>
              <a:latin typeface="Roboto"/>
              <a:ea typeface="Roboto"/>
              <a:cs typeface="Roboto"/>
              <a:sym typeface="Roboto"/>
            </a:endParaRPr>
          </a:p>
        </p:txBody>
      </p:sp>
      <p:sp>
        <p:nvSpPr>
          <p:cNvPr id="239" name="Google Shape;239;p30"/>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lt1"/>
                </a:solidFill>
                <a:latin typeface="Roboto"/>
                <a:ea typeface="Roboto"/>
                <a:cs typeface="Roboto"/>
                <a:sym typeface="Roboto"/>
              </a:rPr>
              <a:t>01.3 Audiences| Demand Audience</a:t>
            </a:r>
            <a:endParaRPr sz="800">
              <a:solidFill>
                <a:schemeClr val="lt1"/>
              </a:solidFill>
              <a:latin typeface="Roboto"/>
              <a:ea typeface="Roboto"/>
              <a:cs typeface="Roboto"/>
              <a:sym typeface="Roboto"/>
            </a:endParaRPr>
          </a:p>
        </p:txBody>
      </p:sp>
      <p:pic>
        <p:nvPicPr>
          <p:cNvPr id="240" name="Google Shape;240;p30"/>
          <p:cNvPicPr preferRelativeResize="0"/>
          <p:nvPr/>
        </p:nvPicPr>
        <p:blipFill rotWithShape="1">
          <a:blip r:embed="rId3">
            <a:alphaModFix/>
          </a:blip>
          <a:srcRect b="15763" l="27003" r="26994" t="21485"/>
          <a:stretch/>
        </p:blipFill>
        <p:spPr>
          <a:xfrm>
            <a:off x="8877300" y="4799719"/>
            <a:ext cx="231601" cy="2257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5D8D">
            <a:alpha val="90000"/>
          </a:srgbClr>
        </a:solidFill>
      </p:bgPr>
    </p:bg>
    <p:spTree>
      <p:nvGrpSpPr>
        <p:cNvPr id="244" name="Shape 244"/>
        <p:cNvGrpSpPr/>
        <p:nvPr/>
      </p:nvGrpSpPr>
      <p:grpSpPr>
        <a:xfrm>
          <a:off x="0" y="0"/>
          <a:ext cx="0" cy="0"/>
          <a:chOff x="0" y="0"/>
          <a:chExt cx="0" cy="0"/>
        </a:xfrm>
      </p:grpSpPr>
      <p:sp>
        <p:nvSpPr>
          <p:cNvPr id="245" name="Google Shape;245;p31"/>
          <p:cNvSpPr txBox="1"/>
          <p:nvPr/>
        </p:nvSpPr>
        <p:spPr>
          <a:xfrm>
            <a:off x="453825" y="406050"/>
            <a:ext cx="7717800" cy="2165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8500">
                <a:solidFill>
                  <a:schemeClr val="lt1"/>
                </a:solidFill>
                <a:latin typeface="Lora"/>
                <a:ea typeface="Lora"/>
                <a:cs typeface="Lora"/>
                <a:sym typeface="Lora"/>
              </a:rPr>
              <a:t>BRAND </a:t>
            </a:r>
            <a:endParaRPr b="1" sz="8500">
              <a:solidFill>
                <a:schemeClr val="lt1"/>
              </a:solidFill>
              <a:latin typeface="Lora"/>
              <a:ea typeface="Lora"/>
              <a:cs typeface="Lora"/>
              <a:sym typeface="Lora"/>
            </a:endParaRPr>
          </a:p>
          <a:p>
            <a:pPr indent="0" lvl="0" marL="0" rtl="0" algn="l">
              <a:lnSpc>
                <a:spcPct val="90000"/>
              </a:lnSpc>
              <a:spcBef>
                <a:spcPts val="0"/>
              </a:spcBef>
              <a:spcAft>
                <a:spcPts val="0"/>
              </a:spcAft>
              <a:buNone/>
            </a:pPr>
            <a:r>
              <a:rPr b="1" lang="en" sz="5800">
                <a:solidFill>
                  <a:schemeClr val="lt1"/>
                </a:solidFill>
                <a:latin typeface="Lora"/>
                <a:ea typeface="Lora"/>
                <a:cs typeface="Lora"/>
                <a:sym typeface="Lora"/>
              </a:rPr>
              <a:t>IDENTITY</a:t>
            </a:r>
            <a:endParaRPr b="1" sz="5800">
              <a:solidFill>
                <a:schemeClr val="lt1"/>
              </a:solidFill>
              <a:latin typeface="Lora"/>
              <a:ea typeface="Lora"/>
              <a:cs typeface="Lora"/>
              <a:sym typeface="Lora"/>
            </a:endParaRPr>
          </a:p>
        </p:txBody>
      </p:sp>
      <p:cxnSp>
        <p:nvCxnSpPr>
          <p:cNvPr id="246" name="Google Shape;246;p31"/>
          <p:cNvCxnSpPr/>
          <p:nvPr/>
        </p:nvCxnSpPr>
        <p:spPr>
          <a:xfrm>
            <a:off x="453825" y="4643850"/>
            <a:ext cx="6662700" cy="0"/>
          </a:xfrm>
          <a:prstGeom prst="straightConnector1">
            <a:avLst/>
          </a:prstGeom>
          <a:noFill/>
          <a:ln cap="flat" cmpd="sng" w="38100">
            <a:solidFill>
              <a:srgbClr val="1D5D8D"/>
            </a:solidFill>
            <a:prstDash val="solid"/>
            <a:round/>
            <a:headEnd len="med" w="med" type="none"/>
            <a:tailEnd len="med" w="med" type="none"/>
          </a:ln>
        </p:spPr>
      </p:cxnSp>
      <p:cxnSp>
        <p:nvCxnSpPr>
          <p:cNvPr id="247" name="Google Shape;247;p31"/>
          <p:cNvCxnSpPr/>
          <p:nvPr/>
        </p:nvCxnSpPr>
        <p:spPr>
          <a:xfrm>
            <a:off x="453825" y="4720050"/>
            <a:ext cx="6662700" cy="0"/>
          </a:xfrm>
          <a:prstGeom prst="straightConnector1">
            <a:avLst/>
          </a:prstGeom>
          <a:noFill/>
          <a:ln cap="flat" cmpd="sng" w="38100">
            <a:solidFill>
              <a:srgbClr val="249428"/>
            </a:solidFill>
            <a:prstDash val="solid"/>
            <a:round/>
            <a:headEnd len="med" w="med" type="none"/>
            <a:tailEnd len="med" w="med" type="none"/>
          </a:ln>
        </p:spPr>
      </p:cxnSp>
      <p:cxnSp>
        <p:nvCxnSpPr>
          <p:cNvPr id="248" name="Google Shape;248;p31"/>
          <p:cNvCxnSpPr/>
          <p:nvPr/>
        </p:nvCxnSpPr>
        <p:spPr>
          <a:xfrm>
            <a:off x="453825" y="4796250"/>
            <a:ext cx="6662700" cy="0"/>
          </a:xfrm>
          <a:prstGeom prst="straightConnector1">
            <a:avLst/>
          </a:prstGeom>
          <a:noFill/>
          <a:ln cap="flat" cmpd="sng" w="38100">
            <a:solidFill>
              <a:srgbClr val="EF2E3A"/>
            </a:solidFill>
            <a:prstDash val="solid"/>
            <a:round/>
            <a:headEnd len="med" w="med" type="none"/>
            <a:tailEnd len="med" w="med" type="none"/>
          </a:ln>
        </p:spPr>
      </p:cxnSp>
      <p:sp>
        <p:nvSpPr>
          <p:cNvPr id="249" name="Google Shape;249;p31"/>
          <p:cNvSpPr txBox="1"/>
          <p:nvPr/>
        </p:nvSpPr>
        <p:spPr>
          <a:xfrm>
            <a:off x="7256800" y="3856650"/>
            <a:ext cx="1616400" cy="12930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lang="en" sz="8000">
                <a:solidFill>
                  <a:schemeClr val="lt1"/>
                </a:solidFill>
                <a:latin typeface="Sen ExtraBold"/>
                <a:ea typeface="Sen ExtraBold"/>
                <a:cs typeface="Sen ExtraBold"/>
                <a:sym typeface="Sen ExtraBold"/>
              </a:rPr>
              <a:t>02 </a:t>
            </a:r>
            <a:endParaRPr sz="8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
        <p:nvSpPr>
          <p:cNvPr id="64" name="Google Shape;64;p14"/>
          <p:cNvSpPr txBox="1"/>
          <p:nvPr/>
        </p:nvSpPr>
        <p:spPr>
          <a:xfrm>
            <a:off x="450000" y="569250"/>
            <a:ext cx="6329700" cy="1542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4900">
                <a:solidFill>
                  <a:srgbClr val="249428"/>
                </a:solidFill>
                <a:latin typeface="Lora"/>
                <a:ea typeface="Lora"/>
                <a:cs typeface="Lora"/>
                <a:sym typeface="Lora"/>
              </a:rPr>
              <a:t>WELCOME TO THE </a:t>
            </a:r>
            <a:br>
              <a:rPr b="1" lang="en" sz="4900">
                <a:solidFill>
                  <a:srgbClr val="249428"/>
                </a:solidFill>
                <a:latin typeface="Lora"/>
                <a:ea typeface="Lora"/>
                <a:cs typeface="Lora"/>
                <a:sym typeface="Lora"/>
              </a:rPr>
            </a:br>
            <a:r>
              <a:rPr b="1" lang="en" sz="4900">
                <a:solidFill>
                  <a:srgbClr val="1D5D8D"/>
                </a:solidFill>
                <a:latin typeface="Lora"/>
                <a:ea typeface="Lora"/>
                <a:cs typeface="Lora"/>
                <a:sym typeface="Lora"/>
              </a:rPr>
              <a:t>ARU</a:t>
            </a:r>
            <a:r>
              <a:rPr b="1" lang="en" sz="4900">
                <a:solidFill>
                  <a:srgbClr val="249428"/>
                </a:solidFill>
                <a:latin typeface="Lora"/>
                <a:ea typeface="Lora"/>
                <a:cs typeface="Lora"/>
                <a:sym typeface="Lora"/>
              </a:rPr>
              <a:t> BRAND GUIDE</a:t>
            </a:r>
            <a:endParaRPr b="1" sz="6400">
              <a:solidFill>
                <a:srgbClr val="249428"/>
              </a:solidFill>
              <a:latin typeface="Lora"/>
              <a:ea typeface="Lora"/>
              <a:cs typeface="Lora"/>
              <a:sym typeface="Lora"/>
            </a:endParaRPr>
          </a:p>
        </p:txBody>
      </p:sp>
      <p:cxnSp>
        <p:nvCxnSpPr>
          <p:cNvPr id="65" name="Google Shape;65;p14"/>
          <p:cNvCxnSpPr/>
          <p:nvPr/>
        </p:nvCxnSpPr>
        <p:spPr>
          <a:xfrm rot="5400000">
            <a:off x="61737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66" name="Google Shape;66;p14"/>
          <p:cNvCxnSpPr/>
          <p:nvPr/>
        </p:nvCxnSpPr>
        <p:spPr>
          <a:xfrm rot="5400000">
            <a:off x="62499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67" name="Google Shape;67;p14"/>
          <p:cNvCxnSpPr/>
          <p:nvPr/>
        </p:nvCxnSpPr>
        <p:spPr>
          <a:xfrm rot="5400000">
            <a:off x="63261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68" name="Google Shape;68;p14"/>
          <p:cNvSpPr txBox="1"/>
          <p:nvPr/>
        </p:nvSpPr>
        <p:spPr>
          <a:xfrm>
            <a:off x="450000" y="2111550"/>
            <a:ext cx="7574700" cy="246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dk1"/>
                </a:solidFill>
                <a:latin typeface="Roboto"/>
                <a:ea typeface="Roboto"/>
                <a:cs typeface="Roboto"/>
                <a:sym typeface="Roboto"/>
              </a:rPr>
              <a:t>Welcome to the Brand Book of African Rural University (ARU). The fact that you are reading this probably means that you want to understand how to tell the story of African Rural University. To find our voice, our true colours, our compass. </a:t>
            </a:r>
            <a:r>
              <a:rPr i="1" lang="en" sz="1000">
                <a:solidFill>
                  <a:schemeClr val="dk1"/>
                </a:solidFill>
                <a:latin typeface="Roboto"/>
                <a:ea typeface="Roboto"/>
                <a:cs typeface="Roboto"/>
                <a:sym typeface="Roboto"/>
              </a:rPr>
              <a:t>To create consistency in the representation of ARU, and strengthen brand presence.</a:t>
            </a:r>
            <a:endParaRPr sz="11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b="1" sz="11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lang="en" sz="1100">
                <a:solidFill>
                  <a:schemeClr val="dk1"/>
                </a:solidFill>
                <a:latin typeface="Roboto"/>
                <a:ea typeface="Roboto"/>
                <a:cs typeface="Roboto"/>
                <a:sym typeface="Roboto"/>
              </a:rPr>
              <a:t>How to use this brand guide? </a:t>
            </a:r>
            <a:r>
              <a:rPr lang="en" sz="1100">
                <a:solidFill>
                  <a:schemeClr val="dk1"/>
                </a:solidFill>
                <a:latin typeface="Roboto"/>
                <a:ea typeface="Roboto"/>
                <a:cs typeface="Roboto"/>
                <a:sym typeface="Roboto"/>
              </a:rPr>
              <a:t>When you are creating content for ARU, this guide will give you directions on how to communicate by ARU’s recognisable brand. So whether you are working on the website, creating flyers, newsletters, banners, or other marketing material, this guide will give you directions. It will help you understand what ARU is all about. It will tell you what colour codes to use and how to use them. It will tell you what tone to use while writing. It will tell you what fonts to use, and what type of pictures to take or look for. </a:t>
            </a:r>
            <a:r>
              <a:rPr lang="en" sz="1100">
                <a:solidFill>
                  <a:schemeClr val="dk1"/>
                </a:solidFill>
                <a:latin typeface="Roboto"/>
                <a:ea typeface="Roboto"/>
                <a:cs typeface="Roboto"/>
                <a:sym typeface="Roboto"/>
              </a:rPr>
              <a:t>Read along!</a:t>
            </a:r>
            <a:endParaRPr sz="11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1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i="1" lang="en" sz="1000">
                <a:solidFill>
                  <a:schemeClr val="dk1"/>
                </a:solidFill>
                <a:latin typeface="Roboto"/>
                <a:ea typeface="Roboto"/>
                <a:cs typeface="Roboto"/>
                <a:sym typeface="Roboto"/>
              </a:rPr>
              <a:t>This guide is developed by ARU - specifically representatives of the communication and marketing department and the Resource Mobilisation Board - in partnership with </a:t>
            </a:r>
            <a:r>
              <a:rPr i="1" lang="en" sz="1000" u="sng">
                <a:solidFill>
                  <a:srgbClr val="1D5D8D"/>
                </a:solidFill>
                <a:latin typeface="Roboto"/>
                <a:ea typeface="Roboto"/>
                <a:cs typeface="Roboto"/>
                <a:sym typeface="Roboto"/>
                <a:hlinkClick r:id="rId3">
                  <a:extLst>
                    <a:ext uri="{A12FA001-AC4F-418D-AE19-62706E023703}">
                      <ahyp:hlinkClr val="tx"/>
                    </a:ext>
                  </a:extLst>
                </a:hlinkClick>
              </a:rPr>
              <a:t>Moonatic Agency</a:t>
            </a:r>
            <a:r>
              <a:rPr i="1" lang="en" sz="1000">
                <a:solidFill>
                  <a:schemeClr val="dk1"/>
                </a:solidFill>
                <a:latin typeface="Roboto"/>
                <a:ea typeface="Roboto"/>
                <a:cs typeface="Roboto"/>
                <a:sym typeface="Roboto"/>
              </a:rPr>
              <a:t> and </a:t>
            </a:r>
            <a:r>
              <a:rPr i="1" lang="en" sz="1000" u="sng">
                <a:solidFill>
                  <a:srgbClr val="1D5D8D"/>
                </a:solidFill>
                <a:latin typeface="Roboto"/>
                <a:ea typeface="Roboto"/>
                <a:cs typeface="Roboto"/>
                <a:sym typeface="Roboto"/>
                <a:hlinkClick r:id="rId4">
                  <a:extLst>
                    <a:ext uri="{A12FA001-AC4F-418D-AE19-62706E023703}">
                      <ahyp:hlinkClr val="tx"/>
                    </a:ext>
                  </a:extLst>
                </a:hlinkClick>
              </a:rPr>
              <a:t>Mustardseed Trust</a:t>
            </a:r>
            <a:r>
              <a:rPr i="1" lang="en" sz="1000">
                <a:solidFill>
                  <a:schemeClr val="dk1"/>
                </a:solidFill>
                <a:latin typeface="Roboto"/>
                <a:ea typeface="Roboto"/>
                <a:cs typeface="Roboto"/>
                <a:sym typeface="Roboto"/>
              </a:rPr>
              <a:t>. </a:t>
            </a:r>
            <a:endParaRPr i="1" sz="1000">
              <a:solidFill>
                <a:schemeClr val="dk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2E3A"/>
        </a:solidFill>
      </p:bgPr>
    </p:bg>
    <p:spTree>
      <p:nvGrpSpPr>
        <p:cNvPr id="253" name="Shape 253"/>
        <p:cNvGrpSpPr/>
        <p:nvPr/>
      </p:nvGrpSpPr>
      <p:grpSpPr>
        <a:xfrm>
          <a:off x="0" y="0"/>
          <a:ext cx="0" cy="0"/>
          <a:chOff x="0" y="0"/>
          <a:chExt cx="0" cy="0"/>
        </a:xfrm>
      </p:grpSpPr>
      <p:sp>
        <p:nvSpPr>
          <p:cNvPr id="254" name="Google Shape;254;p32"/>
          <p:cNvSpPr txBox="1"/>
          <p:nvPr/>
        </p:nvSpPr>
        <p:spPr>
          <a:xfrm>
            <a:off x="713100" y="2356950"/>
            <a:ext cx="7717800" cy="808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500">
                <a:solidFill>
                  <a:schemeClr val="lt1"/>
                </a:solidFill>
                <a:latin typeface="Lora"/>
                <a:ea typeface="Lora"/>
                <a:cs typeface="Lora"/>
                <a:sym typeface="Lora"/>
              </a:rPr>
              <a:t>BRAND PERSONALITY</a:t>
            </a:r>
            <a:endParaRPr b="1" sz="4500">
              <a:solidFill>
                <a:schemeClr val="lt1"/>
              </a:solidFill>
              <a:latin typeface="Lora"/>
              <a:ea typeface="Lora"/>
              <a:cs typeface="Lora"/>
              <a:sym typeface="Lora"/>
            </a:endParaRPr>
          </a:p>
        </p:txBody>
      </p:sp>
      <p:sp>
        <p:nvSpPr>
          <p:cNvPr id="255" name="Google Shape;255;p32"/>
          <p:cNvSpPr txBox="1"/>
          <p:nvPr/>
        </p:nvSpPr>
        <p:spPr>
          <a:xfrm>
            <a:off x="3499050" y="1978350"/>
            <a:ext cx="2145900" cy="378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a:solidFill>
                  <a:schemeClr val="lt1"/>
                </a:solidFill>
                <a:latin typeface="Roboto"/>
                <a:ea typeface="Roboto"/>
                <a:cs typeface="Roboto"/>
                <a:sym typeface="Roboto"/>
              </a:rPr>
              <a:t>Brand Identity</a:t>
            </a:r>
            <a:endParaRPr>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cxnSp>
        <p:nvCxnSpPr>
          <p:cNvPr id="260" name="Google Shape;260;p33"/>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261" name="Google Shape;261;p33"/>
          <p:cNvCxnSpPr/>
          <p:nvPr/>
        </p:nvCxnSpPr>
        <p:spPr>
          <a:xfrm rot="5400000">
            <a:off x="6049875"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262" name="Google Shape;262;p33"/>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263" name="Google Shape;263;p33"/>
          <p:cNvSpPr txBox="1"/>
          <p:nvPr/>
        </p:nvSpPr>
        <p:spPr>
          <a:xfrm rot="5400000">
            <a:off x="6879750" y="2244450"/>
            <a:ext cx="3879900" cy="654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0"/>
              </a:spcAft>
              <a:buNone/>
            </a:pPr>
            <a:r>
              <a:rPr lang="en" sz="800">
                <a:solidFill>
                  <a:schemeClr val="dk1"/>
                </a:solidFill>
                <a:latin typeface="Roboto"/>
                <a:ea typeface="Roboto"/>
                <a:cs typeface="Roboto"/>
                <a:sym typeface="Roboto"/>
              </a:rPr>
              <a:t>02.1 Brand Personality | Core Themes</a:t>
            </a:r>
            <a:endParaRPr sz="800">
              <a:solidFill>
                <a:schemeClr val="dk1"/>
              </a:solidFill>
              <a:latin typeface="Roboto"/>
              <a:ea typeface="Roboto"/>
              <a:cs typeface="Roboto"/>
              <a:sym typeface="Roboto"/>
            </a:endParaRPr>
          </a:p>
          <a:p>
            <a:pPr indent="0" lvl="0" marL="0" rtl="0" algn="ctr">
              <a:lnSpc>
                <a:spcPct val="115000"/>
              </a:lnSpc>
              <a:spcBef>
                <a:spcPts val="1600"/>
              </a:spcBef>
              <a:spcAft>
                <a:spcPts val="400"/>
              </a:spcAft>
              <a:buNone/>
            </a:pPr>
            <a:r>
              <a:t/>
            </a:r>
            <a:endParaRPr sz="800">
              <a:solidFill>
                <a:schemeClr val="dk1"/>
              </a:solidFill>
              <a:latin typeface="Roboto"/>
              <a:ea typeface="Roboto"/>
              <a:cs typeface="Roboto"/>
              <a:sym typeface="Roboto"/>
            </a:endParaRPr>
          </a:p>
        </p:txBody>
      </p:sp>
      <p:pic>
        <p:nvPicPr>
          <p:cNvPr id="264" name="Google Shape;264;p33"/>
          <p:cNvPicPr preferRelativeResize="0"/>
          <p:nvPr/>
        </p:nvPicPr>
        <p:blipFill rotWithShape="1">
          <a:blip r:embed="rId3">
            <a:alphaModFix/>
          </a:blip>
          <a:srcRect b="14950" l="25200" r="28288" t="23450"/>
          <a:stretch/>
        </p:blipFill>
        <p:spPr>
          <a:xfrm>
            <a:off x="8856725" y="4806200"/>
            <a:ext cx="272748" cy="258074"/>
          </a:xfrm>
          <a:prstGeom prst="rect">
            <a:avLst/>
          </a:prstGeom>
          <a:noFill/>
          <a:ln>
            <a:noFill/>
          </a:ln>
        </p:spPr>
      </p:pic>
      <p:pic>
        <p:nvPicPr>
          <p:cNvPr id="265" name="Google Shape;265;p33"/>
          <p:cNvPicPr preferRelativeResize="0"/>
          <p:nvPr/>
        </p:nvPicPr>
        <p:blipFill>
          <a:blip r:embed="rId4">
            <a:alphaModFix/>
          </a:blip>
          <a:stretch>
            <a:fillRect/>
          </a:stretch>
        </p:blipFill>
        <p:spPr>
          <a:xfrm>
            <a:off x="1070550" y="784207"/>
            <a:ext cx="7304099" cy="36703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cxnSp>
        <p:nvCxnSpPr>
          <p:cNvPr id="270" name="Google Shape;270;p34"/>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271" name="Google Shape;271;p34"/>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272" name="Google Shape;272;p34"/>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273" name="Google Shape;273;p34"/>
          <p:cNvSpPr txBox="1"/>
          <p:nvPr/>
        </p:nvSpPr>
        <p:spPr>
          <a:xfrm>
            <a:off x="450000" y="1182100"/>
            <a:ext cx="7809600" cy="2724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5000">
                <a:solidFill>
                  <a:srgbClr val="249428"/>
                </a:solidFill>
                <a:latin typeface="Roboto"/>
                <a:ea typeface="Roboto"/>
                <a:cs typeface="Roboto"/>
                <a:sym typeface="Roboto"/>
              </a:rPr>
              <a:t>Rural</a:t>
            </a:r>
            <a:r>
              <a:rPr b="1" lang="en" sz="5000">
                <a:solidFill>
                  <a:srgbClr val="249428"/>
                </a:solidFill>
                <a:latin typeface="Roboto"/>
                <a:ea typeface="Roboto"/>
                <a:cs typeface="Roboto"/>
                <a:sym typeface="Roboto"/>
              </a:rPr>
              <a:t>. </a:t>
            </a:r>
            <a:endParaRPr b="1" sz="5000">
              <a:solidFill>
                <a:srgbClr val="249428"/>
              </a:solidFill>
              <a:latin typeface="Roboto"/>
              <a:ea typeface="Roboto"/>
              <a:cs typeface="Roboto"/>
              <a:sym typeface="Roboto"/>
            </a:endParaRPr>
          </a:p>
          <a:p>
            <a:pPr indent="0" lvl="0" marL="0" rtl="0" algn="ctr">
              <a:lnSpc>
                <a:spcPct val="115000"/>
              </a:lnSpc>
              <a:spcBef>
                <a:spcPts val="0"/>
              </a:spcBef>
              <a:spcAft>
                <a:spcPts val="0"/>
              </a:spcAft>
              <a:buNone/>
            </a:pPr>
            <a:r>
              <a:rPr b="1" lang="en" sz="5000">
                <a:solidFill>
                  <a:srgbClr val="249428"/>
                </a:solidFill>
                <a:latin typeface="Roboto"/>
                <a:ea typeface="Roboto"/>
                <a:cs typeface="Roboto"/>
                <a:sym typeface="Roboto"/>
              </a:rPr>
              <a:t>African. </a:t>
            </a:r>
            <a:endParaRPr b="1" sz="5000">
              <a:solidFill>
                <a:srgbClr val="249428"/>
              </a:solidFill>
              <a:latin typeface="Roboto"/>
              <a:ea typeface="Roboto"/>
              <a:cs typeface="Roboto"/>
              <a:sym typeface="Roboto"/>
            </a:endParaRPr>
          </a:p>
          <a:p>
            <a:pPr indent="0" lvl="0" marL="0" rtl="0" algn="ctr">
              <a:lnSpc>
                <a:spcPct val="115000"/>
              </a:lnSpc>
              <a:spcBef>
                <a:spcPts val="0"/>
              </a:spcBef>
              <a:spcAft>
                <a:spcPts val="0"/>
              </a:spcAft>
              <a:buNone/>
            </a:pPr>
            <a:r>
              <a:rPr b="1" lang="en" sz="5000">
                <a:solidFill>
                  <a:srgbClr val="249428"/>
                </a:solidFill>
                <a:latin typeface="Roboto"/>
                <a:ea typeface="Roboto"/>
                <a:cs typeface="Roboto"/>
                <a:sym typeface="Roboto"/>
              </a:rPr>
              <a:t>All-women. </a:t>
            </a:r>
            <a:endParaRPr b="1" sz="5000">
              <a:solidFill>
                <a:srgbClr val="249428"/>
              </a:solidFill>
              <a:latin typeface="Roboto"/>
              <a:ea typeface="Roboto"/>
              <a:cs typeface="Roboto"/>
              <a:sym typeface="Roboto"/>
            </a:endParaRPr>
          </a:p>
        </p:txBody>
      </p:sp>
      <p:sp>
        <p:nvSpPr>
          <p:cNvPr id="274" name="Google Shape;274;p34"/>
          <p:cNvSpPr txBox="1"/>
          <p:nvPr/>
        </p:nvSpPr>
        <p:spPr>
          <a:xfrm>
            <a:off x="450000" y="462700"/>
            <a:ext cx="1911300" cy="627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1900">
                <a:solidFill>
                  <a:srgbClr val="1D5D8D"/>
                </a:solidFill>
                <a:latin typeface="Lora"/>
                <a:ea typeface="Lora"/>
                <a:cs typeface="Lora"/>
                <a:sym typeface="Lora"/>
              </a:rPr>
              <a:t>ARU</a:t>
            </a:r>
            <a:endParaRPr b="1" sz="1900">
              <a:solidFill>
                <a:srgbClr val="1D5D8D"/>
              </a:solidFill>
              <a:latin typeface="Lora"/>
              <a:ea typeface="Lora"/>
              <a:cs typeface="Lora"/>
              <a:sym typeface="Lora"/>
            </a:endParaRPr>
          </a:p>
          <a:p>
            <a:pPr indent="0" lvl="0" marL="0" rtl="0" algn="l">
              <a:lnSpc>
                <a:spcPct val="90000"/>
              </a:lnSpc>
              <a:spcBef>
                <a:spcPts val="0"/>
              </a:spcBef>
              <a:spcAft>
                <a:spcPts val="0"/>
              </a:spcAft>
              <a:buNone/>
            </a:pPr>
            <a:r>
              <a:rPr b="1" lang="en" sz="1300">
                <a:solidFill>
                  <a:srgbClr val="1D5D8D"/>
                </a:solidFill>
                <a:latin typeface="Lora"/>
                <a:ea typeface="Lora"/>
                <a:cs typeface="Lora"/>
                <a:sym typeface="Lora"/>
              </a:rPr>
              <a:t>Characteristics</a:t>
            </a:r>
            <a:endParaRPr b="1" sz="1300">
              <a:solidFill>
                <a:srgbClr val="1D5D8D"/>
              </a:solidFill>
              <a:latin typeface="Lora"/>
              <a:ea typeface="Lora"/>
              <a:cs typeface="Lora"/>
              <a:sym typeface="Lora"/>
            </a:endParaRPr>
          </a:p>
        </p:txBody>
      </p:sp>
      <p:sp>
        <p:nvSpPr>
          <p:cNvPr id="275" name="Google Shape;275;p34"/>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dk1"/>
                </a:solidFill>
                <a:latin typeface="Roboto"/>
                <a:ea typeface="Roboto"/>
                <a:cs typeface="Roboto"/>
                <a:sym typeface="Roboto"/>
              </a:rPr>
              <a:t>02.1 Brand Personality | ARU Characteristics</a:t>
            </a:r>
            <a:endParaRPr sz="800">
              <a:solidFill>
                <a:schemeClr val="dk1"/>
              </a:solidFill>
              <a:latin typeface="Roboto"/>
              <a:ea typeface="Roboto"/>
              <a:cs typeface="Roboto"/>
              <a:sym typeface="Roboto"/>
            </a:endParaRPr>
          </a:p>
        </p:txBody>
      </p:sp>
      <p:pic>
        <p:nvPicPr>
          <p:cNvPr id="276" name="Google Shape;276;p34"/>
          <p:cNvPicPr preferRelativeResize="0"/>
          <p:nvPr/>
        </p:nvPicPr>
        <p:blipFill rotWithShape="1">
          <a:blip r:embed="rId3">
            <a:alphaModFix/>
          </a:blip>
          <a:srcRect b="14950" l="25200" r="28288" t="23450"/>
          <a:stretch/>
        </p:blipFill>
        <p:spPr>
          <a:xfrm>
            <a:off x="8856725" y="4806200"/>
            <a:ext cx="272748" cy="2580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0" name="Shape 280"/>
        <p:cNvGrpSpPr/>
        <p:nvPr/>
      </p:nvGrpSpPr>
      <p:grpSpPr>
        <a:xfrm>
          <a:off x="0" y="0"/>
          <a:ext cx="0" cy="0"/>
          <a:chOff x="0" y="0"/>
          <a:chExt cx="0" cy="0"/>
        </a:xfrm>
      </p:grpSpPr>
      <p:cxnSp>
        <p:nvCxnSpPr>
          <p:cNvPr id="281" name="Google Shape;281;p35"/>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282" name="Google Shape;282;p35"/>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283" name="Google Shape;283;p35"/>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284" name="Google Shape;284;p35"/>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dk1"/>
                </a:solidFill>
                <a:latin typeface="Roboto"/>
                <a:ea typeface="Roboto"/>
                <a:cs typeface="Roboto"/>
                <a:sym typeface="Roboto"/>
              </a:rPr>
              <a:t>02.1 Brand Personality | </a:t>
            </a:r>
            <a:r>
              <a:rPr lang="en" sz="800">
                <a:solidFill>
                  <a:schemeClr val="dk1"/>
                </a:solidFill>
                <a:latin typeface="Roboto"/>
                <a:ea typeface="Roboto"/>
                <a:cs typeface="Roboto"/>
                <a:sym typeface="Roboto"/>
              </a:rPr>
              <a:t>Personality</a:t>
            </a:r>
            <a:r>
              <a:rPr lang="en" sz="800">
                <a:solidFill>
                  <a:schemeClr val="dk1"/>
                </a:solidFill>
                <a:latin typeface="Roboto"/>
                <a:ea typeface="Roboto"/>
                <a:cs typeface="Roboto"/>
                <a:sym typeface="Roboto"/>
              </a:rPr>
              <a:t> Traits</a:t>
            </a:r>
            <a:endParaRPr sz="800">
              <a:solidFill>
                <a:schemeClr val="dk1"/>
              </a:solidFill>
              <a:latin typeface="Roboto"/>
              <a:ea typeface="Roboto"/>
              <a:cs typeface="Roboto"/>
              <a:sym typeface="Roboto"/>
            </a:endParaRPr>
          </a:p>
        </p:txBody>
      </p:sp>
      <p:sp>
        <p:nvSpPr>
          <p:cNvPr id="285" name="Google Shape;285;p35"/>
          <p:cNvSpPr txBox="1"/>
          <p:nvPr/>
        </p:nvSpPr>
        <p:spPr>
          <a:xfrm>
            <a:off x="450000" y="1615950"/>
            <a:ext cx="7809600" cy="2513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3400">
                <a:solidFill>
                  <a:srgbClr val="249428"/>
                </a:solidFill>
                <a:latin typeface="Roboto"/>
                <a:ea typeface="Roboto"/>
                <a:cs typeface="Roboto"/>
                <a:sym typeface="Roboto"/>
              </a:rPr>
              <a:t>Accessible. </a:t>
            </a:r>
            <a:r>
              <a:rPr b="1" lang="en" sz="3400">
                <a:solidFill>
                  <a:srgbClr val="1D5D8D"/>
                </a:solidFill>
                <a:latin typeface="Roboto"/>
                <a:ea typeface="Roboto"/>
                <a:cs typeface="Roboto"/>
                <a:sym typeface="Roboto"/>
              </a:rPr>
              <a:t>Positive</a:t>
            </a:r>
            <a:r>
              <a:rPr lang="en" sz="3400">
                <a:solidFill>
                  <a:srgbClr val="249428"/>
                </a:solidFill>
                <a:latin typeface="Roboto"/>
                <a:ea typeface="Roboto"/>
                <a:cs typeface="Roboto"/>
                <a:sym typeface="Roboto"/>
              </a:rPr>
              <a:t>.</a:t>
            </a:r>
            <a:endParaRPr sz="3400">
              <a:solidFill>
                <a:srgbClr val="249428"/>
              </a:solidFill>
              <a:latin typeface="Roboto"/>
              <a:ea typeface="Roboto"/>
              <a:cs typeface="Roboto"/>
              <a:sym typeface="Roboto"/>
            </a:endParaRPr>
          </a:p>
          <a:p>
            <a:pPr indent="0" lvl="0" marL="0" rtl="0" algn="ctr">
              <a:lnSpc>
                <a:spcPct val="115000"/>
              </a:lnSpc>
              <a:spcBef>
                <a:spcPts val="0"/>
              </a:spcBef>
              <a:spcAft>
                <a:spcPts val="0"/>
              </a:spcAft>
              <a:buNone/>
            </a:pPr>
            <a:r>
              <a:rPr lang="en" sz="3400">
                <a:solidFill>
                  <a:srgbClr val="249428"/>
                </a:solidFill>
                <a:latin typeface="Roboto"/>
                <a:ea typeface="Roboto"/>
                <a:cs typeface="Roboto"/>
                <a:sym typeface="Roboto"/>
              </a:rPr>
              <a:t>Creative. </a:t>
            </a:r>
            <a:r>
              <a:rPr b="1" lang="en" sz="3400">
                <a:solidFill>
                  <a:srgbClr val="1D5D8D"/>
                </a:solidFill>
                <a:latin typeface="Roboto"/>
                <a:ea typeface="Roboto"/>
                <a:cs typeface="Roboto"/>
                <a:sym typeface="Roboto"/>
              </a:rPr>
              <a:t>Visionary</a:t>
            </a:r>
            <a:r>
              <a:rPr lang="en" sz="3400">
                <a:solidFill>
                  <a:srgbClr val="249428"/>
                </a:solidFill>
                <a:latin typeface="Roboto"/>
                <a:ea typeface="Roboto"/>
                <a:cs typeface="Roboto"/>
                <a:sym typeface="Roboto"/>
              </a:rPr>
              <a:t>. Transformative.</a:t>
            </a:r>
            <a:endParaRPr sz="3400">
              <a:solidFill>
                <a:srgbClr val="249428"/>
              </a:solidFill>
              <a:latin typeface="Roboto"/>
              <a:ea typeface="Roboto"/>
              <a:cs typeface="Roboto"/>
              <a:sym typeface="Roboto"/>
            </a:endParaRPr>
          </a:p>
          <a:p>
            <a:pPr indent="0" lvl="0" marL="0" rtl="0" algn="ctr">
              <a:lnSpc>
                <a:spcPct val="115000"/>
              </a:lnSpc>
              <a:spcBef>
                <a:spcPts val="0"/>
              </a:spcBef>
              <a:spcAft>
                <a:spcPts val="0"/>
              </a:spcAft>
              <a:buNone/>
            </a:pPr>
            <a:r>
              <a:rPr lang="en" sz="3400">
                <a:solidFill>
                  <a:srgbClr val="249428"/>
                </a:solidFill>
                <a:latin typeface="Roboto"/>
                <a:ea typeface="Roboto"/>
                <a:cs typeface="Roboto"/>
                <a:sym typeface="Roboto"/>
              </a:rPr>
              <a:t>Different. </a:t>
            </a:r>
            <a:r>
              <a:rPr b="1" lang="en" sz="3400">
                <a:solidFill>
                  <a:srgbClr val="1D5D8D"/>
                </a:solidFill>
                <a:latin typeface="Roboto"/>
                <a:ea typeface="Roboto"/>
                <a:cs typeface="Roboto"/>
                <a:sym typeface="Roboto"/>
              </a:rPr>
              <a:t>Confident</a:t>
            </a:r>
            <a:r>
              <a:rPr lang="en" sz="3400">
                <a:solidFill>
                  <a:srgbClr val="249428"/>
                </a:solidFill>
                <a:latin typeface="Roboto"/>
                <a:ea typeface="Roboto"/>
                <a:cs typeface="Roboto"/>
                <a:sym typeface="Roboto"/>
              </a:rPr>
              <a:t>. Activating.</a:t>
            </a:r>
            <a:endParaRPr sz="3400">
              <a:solidFill>
                <a:srgbClr val="249428"/>
              </a:solidFill>
              <a:latin typeface="Roboto"/>
              <a:ea typeface="Roboto"/>
              <a:cs typeface="Roboto"/>
              <a:sym typeface="Roboto"/>
            </a:endParaRPr>
          </a:p>
          <a:p>
            <a:pPr indent="0" lvl="0" marL="0" rtl="0" algn="ctr">
              <a:lnSpc>
                <a:spcPct val="115000"/>
              </a:lnSpc>
              <a:spcBef>
                <a:spcPts val="0"/>
              </a:spcBef>
              <a:spcAft>
                <a:spcPts val="0"/>
              </a:spcAft>
              <a:buNone/>
            </a:pPr>
            <a:r>
              <a:rPr lang="en" sz="3400">
                <a:solidFill>
                  <a:srgbClr val="249428"/>
                </a:solidFill>
                <a:latin typeface="Roboto"/>
                <a:ea typeface="Roboto"/>
                <a:cs typeface="Roboto"/>
                <a:sym typeface="Roboto"/>
              </a:rPr>
              <a:t>Hands-on-Learners by Doing</a:t>
            </a:r>
            <a:endParaRPr sz="3400">
              <a:solidFill>
                <a:srgbClr val="249428"/>
              </a:solidFill>
              <a:latin typeface="Roboto"/>
              <a:ea typeface="Roboto"/>
              <a:cs typeface="Roboto"/>
              <a:sym typeface="Roboto"/>
            </a:endParaRPr>
          </a:p>
        </p:txBody>
      </p:sp>
      <p:sp>
        <p:nvSpPr>
          <p:cNvPr id="286" name="Google Shape;286;p35"/>
          <p:cNvSpPr txBox="1"/>
          <p:nvPr/>
        </p:nvSpPr>
        <p:spPr>
          <a:xfrm>
            <a:off x="450000" y="462700"/>
            <a:ext cx="1911300" cy="627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1900">
                <a:solidFill>
                  <a:srgbClr val="1D5D8D"/>
                </a:solidFill>
                <a:latin typeface="Lora"/>
                <a:ea typeface="Lora"/>
                <a:cs typeface="Lora"/>
                <a:sym typeface="Lora"/>
              </a:rPr>
              <a:t>ARU</a:t>
            </a:r>
            <a:endParaRPr b="1" sz="1900">
              <a:solidFill>
                <a:srgbClr val="1D5D8D"/>
              </a:solidFill>
              <a:latin typeface="Lora"/>
              <a:ea typeface="Lora"/>
              <a:cs typeface="Lora"/>
              <a:sym typeface="Lora"/>
            </a:endParaRPr>
          </a:p>
          <a:p>
            <a:pPr indent="0" lvl="0" marL="0" rtl="0" algn="l">
              <a:lnSpc>
                <a:spcPct val="90000"/>
              </a:lnSpc>
              <a:spcBef>
                <a:spcPts val="0"/>
              </a:spcBef>
              <a:spcAft>
                <a:spcPts val="0"/>
              </a:spcAft>
              <a:buNone/>
            </a:pPr>
            <a:r>
              <a:rPr b="1" lang="en" sz="1300">
                <a:solidFill>
                  <a:srgbClr val="1D5D8D"/>
                </a:solidFill>
                <a:latin typeface="Lora"/>
                <a:ea typeface="Lora"/>
                <a:cs typeface="Lora"/>
                <a:sym typeface="Lora"/>
              </a:rPr>
              <a:t>Personality Traits</a:t>
            </a:r>
            <a:endParaRPr b="1" sz="1300">
              <a:solidFill>
                <a:srgbClr val="1D5D8D"/>
              </a:solidFill>
              <a:latin typeface="Lora"/>
              <a:ea typeface="Lora"/>
              <a:cs typeface="Lora"/>
              <a:sym typeface="Lora"/>
            </a:endParaRPr>
          </a:p>
        </p:txBody>
      </p:sp>
      <p:pic>
        <p:nvPicPr>
          <p:cNvPr id="287" name="Google Shape;287;p35"/>
          <p:cNvPicPr preferRelativeResize="0"/>
          <p:nvPr/>
        </p:nvPicPr>
        <p:blipFill rotWithShape="1">
          <a:blip r:embed="rId3">
            <a:alphaModFix/>
          </a:blip>
          <a:srcRect b="14950" l="25200" r="28288" t="23450"/>
          <a:stretch/>
        </p:blipFill>
        <p:spPr>
          <a:xfrm>
            <a:off x="8856725" y="4806200"/>
            <a:ext cx="272748" cy="2580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2E3A"/>
        </a:solidFill>
      </p:bgPr>
    </p:bg>
    <p:spTree>
      <p:nvGrpSpPr>
        <p:cNvPr id="291" name="Shape 291"/>
        <p:cNvGrpSpPr/>
        <p:nvPr/>
      </p:nvGrpSpPr>
      <p:grpSpPr>
        <a:xfrm>
          <a:off x="0" y="0"/>
          <a:ext cx="0" cy="0"/>
          <a:chOff x="0" y="0"/>
          <a:chExt cx="0" cy="0"/>
        </a:xfrm>
      </p:grpSpPr>
      <p:sp>
        <p:nvSpPr>
          <p:cNvPr id="292" name="Google Shape;292;p36"/>
          <p:cNvSpPr txBox="1"/>
          <p:nvPr/>
        </p:nvSpPr>
        <p:spPr>
          <a:xfrm>
            <a:off x="713100" y="2356950"/>
            <a:ext cx="7717800" cy="808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500">
                <a:solidFill>
                  <a:schemeClr val="lt1"/>
                </a:solidFill>
                <a:latin typeface="Lora"/>
                <a:ea typeface="Lora"/>
                <a:cs typeface="Lora"/>
                <a:sym typeface="Lora"/>
              </a:rPr>
              <a:t>OUR LOGO</a:t>
            </a:r>
            <a:endParaRPr b="1" sz="4500">
              <a:solidFill>
                <a:schemeClr val="lt1"/>
              </a:solidFill>
              <a:latin typeface="Lora"/>
              <a:ea typeface="Lora"/>
              <a:cs typeface="Lora"/>
              <a:sym typeface="Lora"/>
            </a:endParaRPr>
          </a:p>
        </p:txBody>
      </p:sp>
      <p:sp>
        <p:nvSpPr>
          <p:cNvPr id="293" name="Google Shape;293;p36"/>
          <p:cNvSpPr txBox="1"/>
          <p:nvPr/>
        </p:nvSpPr>
        <p:spPr>
          <a:xfrm>
            <a:off x="3499050" y="1978350"/>
            <a:ext cx="2145900" cy="378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a:solidFill>
                  <a:schemeClr val="lt1"/>
                </a:solidFill>
                <a:latin typeface="Roboto"/>
                <a:ea typeface="Roboto"/>
                <a:cs typeface="Roboto"/>
                <a:sym typeface="Roboto"/>
              </a:rPr>
              <a:t>Brand Identity</a:t>
            </a:r>
            <a:endParaRPr>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sp>
        <p:nvSpPr>
          <p:cNvPr id="298" name="Google Shape;298;p37"/>
          <p:cNvSpPr txBox="1"/>
          <p:nvPr>
            <p:ph idx="4294967295" type="subTitle"/>
          </p:nvPr>
        </p:nvSpPr>
        <p:spPr>
          <a:xfrm>
            <a:off x="5387875" y="1047753"/>
            <a:ext cx="2452500" cy="3130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 sz="1100">
                <a:solidFill>
                  <a:schemeClr val="dk1"/>
                </a:solidFill>
                <a:latin typeface="Roboto"/>
                <a:ea typeface="Roboto"/>
                <a:cs typeface="Roboto"/>
                <a:sym typeface="Roboto"/>
              </a:rPr>
              <a:t>The logo represents the story of ARU that is reflected in the motto: awakening the sleeping genius in each of us. The eye is open; as if just waking up. The rays below the eye represent the vision of the awakened person. A vision that is built around human development in rural areas </a:t>
            </a:r>
            <a:endParaRPr sz="1100">
              <a:solidFill>
                <a:schemeClr val="dk1"/>
              </a:solidFill>
              <a:latin typeface="Roboto"/>
              <a:ea typeface="Roboto"/>
              <a:cs typeface="Roboto"/>
              <a:sym typeface="Roboto"/>
            </a:endParaRPr>
          </a:p>
        </p:txBody>
      </p:sp>
      <p:cxnSp>
        <p:nvCxnSpPr>
          <p:cNvPr id="299" name="Google Shape;299;p37"/>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300" name="Google Shape;300;p37"/>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301" name="Google Shape;301;p37"/>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302" name="Google Shape;302;p37"/>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dk1"/>
                </a:solidFill>
                <a:latin typeface="Roboto"/>
                <a:ea typeface="Roboto"/>
                <a:cs typeface="Roboto"/>
                <a:sym typeface="Roboto"/>
              </a:rPr>
              <a:t>02.2 Logo</a:t>
            </a:r>
            <a:endParaRPr sz="800">
              <a:solidFill>
                <a:schemeClr val="dk1"/>
              </a:solidFill>
              <a:latin typeface="Roboto"/>
              <a:ea typeface="Roboto"/>
              <a:cs typeface="Roboto"/>
              <a:sym typeface="Roboto"/>
            </a:endParaRPr>
          </a:p>
        </p:txBody>
      </p:sp>
      <p:pic>
        <p:nvPicPr>
          <p:cNvPr id="303" name="Google Shape;303;p37"/>
          <p:cNvPicPr preferRelativeResize="0"/>
          <p:nvPr/>
        </p:nvPicPr>
        <p:blipFill rotWithShape="1">
          <a:blip r:embed="rId3">
            <a:alphaModFix/>
          </a:blip>
          <a:srcRect b="0" l="-18045" r="-18045" t="-1419"/>
          <a:stretch/>
        </p:blipFill>
        <p:spPr>
          <a:xfrm>
            <a:off x="443450" y="392100"/>
            <a:ext cx="4478873" cy="4359300"/>
          </a:xfrm>
          <a:prstGeom prst="rect">
            <a:avLst/>
          </a:prstGeom>
          <a:noFill/>
          <a:ln>
            <a:noFill/>
          </a:ln>
        </p:spPr>
      </p:pic>
      <p:pic>
        <p:nvPicPr>
          <p:cNvPr id="304" name="Google Shape;304;p37"/>
          <p:cNvPicPr preferRelativeResize="0"/>
          <p:nvPr/>
        </p:nvPicPr>
        <p:blipFill rotWithShape="1">
          <a:blip r:embed="rId4">
            <a:alphaModFix/>
          </a:blip>
          <a:srcRect b="14950" l="25200" r="28288" t="23450"/>
          <a:stretch/>
        </p:blipFill>
        <p:spPr>
          <a:xfrm>
            <a:off x="8856725" y="4806200"/>
            <a:ext cx="272748" cy="2580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8" name="Shape 308"/>
        <p:cNvGrpSpPr/>
        <p:nvPr/>
      </p:nvGrpSpPr>
      <p:grpSpPr>
        <a:xfrm>
          <a:off x="0" y="0"/>
          <a:ext cx="0" cy="0"/>
          <a:chOff x="0" y="0"/>
          <a:chExt cx="0" cy="0"/>
        </a:xfrm>
      </p:grpSpPr>
      <p:sp>
        <p:nvSpPr>
          <p:cNvPr id="309" name="Google Shape;309;p38"/>
          <p:cNvSpPr txBox="1"/>
          <p:nvPr>
            <p:ph idx="4294967295" type="subTitle"/>
          </p:nvPr>
        </p:nvSpPr>
        <p:spPr>
          <a:xfrm>
            <a:off x="495625" y="1279125"/>
            <a:ext cx="3913500" cy="342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Roboto"/>
                <a:ea typeface="Roboto"/>
                <a:cs typeface="Roboto"/>
                <a:sym typeface="Roboto"/>
              </a:rPr>
              <a:t>It is important to use a logo in a way that is consistent with its design and purpose.</a:t>
            </a:r>
            <a:endParaRPr sz="1100">
              <a:solidFill>
                <a:schemeClr val="dk1"/>
              </a:solidFill>
              <a:latin typeface="Roboto"/>
              <a:ea typeface="Roboto"/>
              <a:cs typeface="Roboto"/>
              <a:sym typeface="Roboto"/>
            </a:endParaRPr>
          </a:p>
          <a:p>
            <a:pPr indent="0" lvl="0" marL="0" rtl="0" algn="l">
              <a:spcBef>
                <a:spcPts val="0"/>
              </a:spcBef>
              <a:spcAft>
                <a:spcPts val="0"/>
              </a:spcAft>
              <a:buNone/>
            </a:pPr>
            <a:r>
              <a:rPr lang="en" sz="1100">
                <a:solidFill>
                  <a:schemeClr val="dk1"/>
                </a:solidFill>
                <a:latin typeface="Roboto"/>
                <a:ea typeface="Roboto"/>
                <a:cs typeface="Roboto"/>
                <a:sym typeface="Roboto"/>
              </a:rPr>
              <a:t>Some ways in which a logo should not be used. Therefore:</a:t>
            </a:r>
            <a:endParaRPr sz="1100">
              <a:solidFill>
                <a:schemeClr val="dk1"/>
              </a:solidFill>
              <a:latin typeface="Roboto"/>
              <a:ea typeface="Roboto"/>
              <a:cs typeface="Roboto"/>
              <a:sym typeface="Roboto"/>
            </a:endParaRPr>
          </a:p>
          <a:p>
            <a:pPr indent="0" lvl="0" marL="0" rtl="0" algn="l">
              <a:spcBef>
                <a:spcPts val="0"/>
              </a:spcBef>
              <a:spcAft>
                <a:spcPts val="0"/>
              </a:spcAft>
              <a:buNone/>
            </a:pPr>
            <a:r>
              <a:t/>
            </a:r>
            <a:endParaRPr sz="1100">
              <a:solidFill>
                <a:schemeClr val="dk1"/>
              </a:solidFill>
              <a:latin typeface="Roboto"/>
              <a:ea typeface="Roboto"/>
              <a:cs typeface="Roboto"/>
              <a:sym typeface="Roboto"/>
            </a:endParaRPr>
          </a:p>
          <a:p>
            <a:pPr indent="-298450" lvl="0" marL="457200" rtl="0" algn="l">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Don't distort the logo: A logo should never be stretched or compressed disproportionately as this can change the shape and proportions, making it difficult to recognize and reducing its effectiveness.</a:t>
            </a:r>
            <a:endParaRPr sz="1100">
              <a:solidFill>
                <a:schemeClr val="dk1"/>
              </a:solidFill>
              <a:latin typeface="Roboto"/>
              <a:ea typeface="Roboto"/>
              <a:cs typeface="Roboto"/>
              <a:sym typeface="Roboto"/>
            </a:endParaRPr>
          </a:p>
          <a:p>
            <a:pPr indent="-298450" lvl="0" marL="457200" rtl="0" algn="l">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Don't use the wrong colours: A logo should always be used in its original colours. Using incorrect colours can change the meaning or impact of the logo and can also weaken brand recognition.</a:t>
            </a:r>
            <a:endParaRPr sz="1100">
              <a:solidFill>
                <a:schemeClr val="dk1"/>
              </a:solidFill>
              <a:latin typeface="Roboto"/>
              <a:ea typeface="Roboto"/>
              <a:cs typeface="Roboto"/>
              <a:sym typeface="Roboto"/>
            </a:endParaRPr>
          </a:p>
          <a:p>
            <a:pPr indent="-298450" lvl="0" marL="457200" rtl="0" algn="l">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When using the full logo, the colors are divided over the titles and motto. When using the logo without motto, the word ‘university’ needs to be blue to make sure all colors are used in the logo.</a:t>
            </a:r>
            <a:endParaRPr sz="1100">
              <a:solidFill>
                <a:schemeClr val="dk1"/>
              </a:solidFill>
              <a:latin typeface="Roboto"/>
              <a:ea typeface="Roboto"/>
              <a:cs typeface="Roboto"/>
              <a:sym typeface="Roboto"/>
            </a:endParaRPr>
          </a:p>
          <a:p>
            <a:pPr indent="0" lvl="0" marL="0" rtl="0" algn="l">
              <a:spcBef>
                <a:spcPts val="0"/>
              </a:spcBef>
              <a:spcAft>
                <a:spcPts val="0"/>
              </a:spcAft>
              <a:buNone/>
            </a:pPr>
            <a:r>
              <a:t/>
            </a:r>
            <a:endParaRPr sz="1100">
              <a:solidFill>
                <a:schemeClr val="dk1"/>
              </a:solidFill>
              <a:latin typeface="Roboto"/>
              <a:ea typeface="Roboto"/>
              <a:cs typeface="Roboto"/>
              <a:sym typeface="Roboto"/>
            </a:endParaRPr>
          </a:p>
        </p:txBody>
      </p:sp>
      <p:sp>
        <p:nvSpPr>
          <p:cNvPr id="310" name="Google Shape;310;p38"/>
          <p:cNvSpPr txBox="1"/>
          <p:nvPr/>
        </p:nvSpPr>
        <p:spPr>
          <a:xfrm>
            <a:off x="1086750" y="384425"/>
            <a:ext cx="6970500" cy="71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rgbClr val="1D5D8D"/>
                </a:solidFill>
                <a:latin typeface="Lora"/>
                <a:ea typeface="Lora"/>
                <a:cs typeface="Lora"/>
                <a:sym typeface="Lora"/>
              </a:rPr>
              <a:t>LOGO</a:t>
            </a:r>
            <a:endParaRPr b="1" sz="2500">
              <a:solidFill>
                <a:srgbClr val="1D5D8D"/>
              </a:solidFill>
              <a:latin typeface="Lora"/>
              <a:ea typeface="Lora"/>
              <a:cs typeface="Lora"/>
              <a:sym typeface="Lora"/>
            </a:endParaRPr>
          </a:p>
          <a:p>
            <a:pPr indent="0" lvl="0" marL="0" rtl="0" algn="ctr">
              <a:lnSpc>
                <a:spcPct val="90000"/>
              </a:lnSpc>
              <a:spcBef>
                <a:spcPts val="0"/>
              </a:spcBef>
              <a:spcAft>
                <a:spcPts val="0"/>
              </a:spcAft>
              <a:buNone/>
            </a:pPr>
            <a:r>
              <a:rPr b="1" lang="en" sz="1300">
                <a:solidFill>
                  <a:srgbClr val="1D5D8D"/>
                </a:solidFill>
                <a:latin typeface="Lora"/>
                <a:ea typeface="Lora"/>
                <a:cs typeface="Lora"/>
                <a:sym typeface="Lora"/>
              </a:rPr>
              <a:t>USAGE</a:t>
            </a:r>
            <a:endParaRPr b="1" sz="1300">
              <a:solidFill>
                <a:srgbClr val="1D5D8D"/>
              </a:solidFill>
              <a:latin typeface="Lora"/>
              <a:ea typeface="Lora"/>
              <a:cs typeface="Lora"/>
              <a:sym typeface="Lora"/>
            </a:endParaRPr>
          </a:p>
        </p:txBody>
      </p:sp>
      <p:cxnSp>
        <p:nvCxnSpPr>
          <p:cNvPr id="311" name="Google Shape;311;p38"/>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312" name="Google Shape;312;p38"/>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313" name="Google Shape;313;p38"/>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314" name="Google Shape;314;p38"/>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dk1"/>
                </a:solidFill>
                <a:latin typeface="Roboto"/>
                <a:ea typeface="Roboto"/>
                <a:cs typeface="Roboto"/>
                <a:sym typeface="Roboto"/>
              </a:rPr>
              <a:t>02.2 Logo</a:t>
            </a:r>
            <a:endParaRPr sz="800">
              <a:solidFill>
                <a:schemeClr val="dk1"/>
              </a:solidFill>
              <a:latin typeface="Roboto"/>
              <a:ea typeface="Roboto"/>
              <a:cs typeface="Roboto"/>
              <a:sym typeface="Roboto"/>
            </a:endParaRPr>
          </a:p>
        </p:txBody>
      </p:sp>
      <p:sp>
        <p:nvSpPr>
          <p:cNvPr id="315" name="Google Shape;315;p38"/>
          <p:cNvSpPr txBox="1"/>
          <p:nvPr/>
        </p:nvSpPr>
        <p:spPr>
          <a:xfrm>
            <a:off x="4659100" y="1279125"/>
            <a:ext cx="3398100" cy="21063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Don't use low-quality versions: Using a low-quality or pixelated version of a logo can make it appear unprofessional and unappealing, reducing its effectiveness and impact.</a:t>
            </a:r>
            <a:endParaRPr sz="11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Leave enough space around the logo: The logo should be given enough space and room to breathe. Overcrowding it with other elements or text can make it difficult to recognize.</a:t>
            </a:r>
            <a:endParaRPr sz="1100">
              <a:solidFill>
                <a:schemeClr val="dk1"/>
              </a:solidFill>
              <a:latin typeface="Roboto"/>
              <a:ea typeface="Roboto"/>
              <a:cs typeface="Roboto"/>
              <a:sym typeface="Roboto"/>
            </a:endParaRPr>
          </a:p>
        </p:txBody>
      </p:sp>
      <p:pic>
        <p:nvPicPr>
          <p:cNvPr id="316" name="Google Shape;316;p38"/>
          <p:cNvPicPr preferRelativeResize="0"/>
          <p:nvPr/>
        </p:nvPicPr>
        <p:blipFill rotWithShape="1">
          <a:blip r:embed="rId3">
            <a:alphaModFix/>
          </a:blip>
          <a:srcRect b="14950" l="25200" r="28288" t="23450"/>
          <a:stretch/>
        </p:blipFill>
        <p:spPr>
          <a:xfrm>
            <a:off x="8856725" y="4806200"/>
            <a:ext cx="272748" cy="2580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0" name="Shape 320"/>
        <p:cNvGrpSpPr/>
        <p:nvPr/>
      </p:nvGrpSpPr>
      <p:grpSpPr>
        <a:xfrm>
          <a:off x="0" y="0"/>
          <a:ext cx="0" cy="0"/>
          <a:chOff x="0" y="0"/>
          <a:chExt cx="0" cy="0"/>
        </a:xfrm>
      </p:grpSpPr>
      <p:sp>
        <p:nvSpPr>
          <p:cNvPr id="321" name="Google Shape;321;p39"/>
          <p:cNvSpPr txBox="1"/>
          <p:nvPr/>
        </p:nvSpPr>
        <p:spPr>
          <a:xfrm>
            <a:off x="360725" y="214825"/>
            <a:ext cx="7194900" cy="43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1800">
                <a:solidFill>
                  <a:srgbClr val="1D5D8D"/>
                </a:solidFill>
                <a:latin typeface="Lora"/>
                <a:ea typeface="Lora"/>
                <a:cs typeface="Lora"/>
                <a:sym typeface="Lora"/>
              </a:rPr>
              <a:t>LOGO USAGE</a:t>
            </a:r>
            <a:endParaRPr b="1" sz="1800">
              <a:solidFill>
                <a:srgbClr val="1D5D8D"/>
              </a:solidFill>
              <a:latin typeface="Lora"/>
              <a:ea typeface="Lora"/>
              <a:cs typeface="Lora"/>
              <a:sym typeface="Lora"/>
            </a:endParaRPr>
          </a:p>
        </p:txBody>
      </p:sp>
      <p:cxnSp>
        <p:nvCxnSpPr>
          <p:cNvPr id="322" name="Google Shape;322;p39"/>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323" name="Google Shape;323;p39"/>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324" name="Google Shape;324;p39"/>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325" name="Google Shape;325;p39"/>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dk1"/>
                </a:solidFill>
                <a:latin typeface="Roboto"/>
                <a:ea typeface="Roboto"/>
                <a:cs typeface="Roboto"/>
                <a:sym typeface="Roboto"/>
              </a:rPr>
              <a:t>02.2 Logo</a:t>
            </a:r>
            <a:endParaRPr sz="800">
              <a:solidFill>
                <a:schemeClr val="dk1"/>
              </a:solidFill>
              <a:latin typeface="Roboto"/>
              <a:ea typeface="Roboto"/>
              <a:cs typeface="Roboto"/>
              <a:sym typeface="Roboto"/>
            </a:endParaRPr>
          </a:p>
        </p:txBody>
      </p:sp>
      <p:pic>
        <p:nvPicPr>
          <p:cNvPr id="326" name="Google Shape;326;p39"/>
          <p:cNvPicPr preferRelativeResize="0"/>
          <p:nvPr/>
        </p:nvPicPr>
        <p:blipFill rotWithShape="1">
          <a:blip r:embed="rId3">
            <a:alphaModFix/>
          </a:blip>
          <a:srcRect b="0" l="10512" r="10504" t="0"/>
          <a:stretch/>
        </p:blipFill>
        <p:spPr>
          <a:xfrm rot="2011409">
            <a:off x="6107208" y="3095794"/>
            <a:ext cx="1476961" cy="1336061"/>
          </a:xfrm>
          <a:prstGeom prst="rect">
            <a:avLst/>
          </a:prstGeom>
          <a:noFill/>
          <a:ln>
            <a:noFill/>
          </a:ln>
        </p:spPr>
      </p:pic>
      <p:cxnSp>
        <p:nvCxnSpPr>
          <p:cNvPr id="327" name="Google Shape;327;p39"/>
          <p:cNvCxnSpPr/>
          <p:nvPr/>
        </p:nvCxnSpPr>
        <p:spPr>
          <a:xfrm flipH="1" rot="10800000">
            <a:off x="360725" y="2706175"/>
            <a:ext cx="7972500" cy="4500"/>
          </a:xfrm>
          <a:prstGeom prst="straightConnector1">
            <a:avLst/>
          </a:prstGeom>
          <a:noFill/>
          <a:ln cap="flat" cmpd="sng" w="9525">
            <a:solidFill>
              <a:schemeClr val="dk1"/>
            </a:solidFill>
            <a:prstDash val="solid"/>
            <a:round/>
            <a:headEnd len="med" w="med" type="none"/>
            <a:tailEnd len="med" w="med" type="none"/>
          </a:ln>
        </p:spPr>
      </p:cxnSp>
      <p:sp>
        <p:nvSpPr>
          <p:cNvPr id="328" name="Google Shape;328;p39"/>
          <p:cNvSpPr/>
          <p:nvPr/>
        </p:nvSpPr>
        <p:spPr>
          <a:xfrm>
            <a:off x="1960050" y="2882450"/>
            <a:ext cx="187500" cy="187500"/>
          </a:xfrm>
          <a:prstGeom prst="flowChartSummingJunction">
            <a:avLst/>
          </a:prstGeom>
          <a:solidFill>
            <a:srgbClr val="EF2E3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9"/>
          <p:cNvSpPr/>
          <p:nvPr/>
        </p:nvSpPr>
        <p:spPr>
          <a:xfrm>
            <a:off x="4740875" y="2882450"/>
            <a:ext cx="187500" cy="187500"/>
          </a:xfrm>
          <a:prstGeom prst="flowChartSummingJunction">
            <a:avLst/>
          </a:prstGeom>
          <a:solidFill>
            <a:srgbClr val="EF2E3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9"/>
          <p:cNvSpPr/>
          <p:nvPr/>
        </p:nvSpPr>
        <p:spPr>
          <a:xfrm>
            <a:off x="7701600" y="2882450"/>
            <a:ext cx="187500" cy="187500"/>
          </a:xfrm>
          <a:prstGeom prst="flowChartSummingJunction">
            <a:avLst/>
          </a:prstGeom>
          <a:solidFill>
            <a:srgbClr val="EF2E3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9"/>
          <p:cNvSpPr txBox="1"/>
          <p:nvPr>
            <p:ph idx="4294967295" type="subTitle"/>
          </p:nvPr>
        </p:nvSpPr>
        <p:spPr>
          <a:xfrm>
            <a:off x="607325" y="4625100"/>
            <a:ext cx="1437900" cy="33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018"/>
              <a:buNone/>
            </a:pPr>
            <a:r>
              <a:rPr lang="en" sz="1125">
                <a:solidFill>
                  <a:schemeClr val="dk1"/>
                </a:solidFill>
                <a:latin typeface="Roboto Medium"/>
                <a:ea typeface="Roboto Medium"/>
                <a:cs typeface="Roboto Medium"/>
                <a:sym typeface="Roboto Medium"/>
              </a:rPr>
              <a:t>Do not distort</a:t>
            </a:r>
            <a:endParaRPr sz="1125">
              <a:solidFill>
                <a:schemeClr val="dk1"/>
              </a:solidFill>
              <a:latin typeface="Roboto Medium"/>
              <a:ea typeface="Roboto Medium"/>
              <a:cs typeface="Roboto Medium"/>
              <a:sym typeface="Roboto Medium"/>
            </a:endParaRPr>
          </a:p>
          <a:p>
            <a:pPr indent="0" lvl="0" marL="0" rtl="0" algn="ctr">
              <a:lnSpc>
                <a:spcPct val="115000"/>
              </a:lnSpc>
              <a:spcBef>
                <a:spcPts val="1200"/>
              </a:spcBef>
              <a:spcAft>
                <a:spcPts val="0"/>
              </a:spcAft>
              <a:buSzPts val="1018"/>
              <a:buNone/>
            </a:pPr>
            <a:r>
              <a:t/>
            </a:r>
            <a:endParaRPr sz="1125">
              <a:solidFill>
                <a:schemeClr val="dk1"/>
              </a:solidFill>
              <a:latin typeface="Roboto Medium"/>
              <a:ea typeface="Roboto Medium"/>
              <a:cs typeface="Roboto Medium"/>
              <a:sym typeface="Roboto Medium"/>
            </a:endParaRPr>
          </a:p>
          <a:p>
            <a:pPr indent="0" lvl="0" marL="457200" rtl="0" algn="ctr">
              <a:lnSpc>
                <a:spcPct val="115000"/>
              </a:lnSpc>
              <a:spcBef>
                <a:spcPts val="1200"/>
              </a:spcBef>
              <a:spcAft>
                <a:spcPts val="1200"/>
              </a:spcAft>
              <a:buSzPts val="1018"/>
              <a:buNone/>
            </a:pPr>
            <a:r>
              <a:t/>
            </a:r>
            <a:endParaRPr sz="1125">
              <a:solidFill>
                <a:schemeClr val="dk1"/>
              </a:solidFill>
              <a:latin typeface="Roboto Medium"/>
              <a:ea typeface="Roboto Medium"/>
              <a:cs typeface="Roboto Medium"/>
              <a:sym typeface="Roboto Medium"/>
            </a:endParaRPr>
          </a:p>
        </p:txBody>
      </p:sp>
      <p:sp>
        <p:nvSpPr>
          <p:cNvPr id="332" name="Google Shape;332;p39"/>
          <p:cNvSpPr txBox="1"/>
          <p:nvPr>
            <p:ph idx="4294967295" type="subTitle"/>
          </p:nvPr>
        </p:nvSpPr>
        <p:spPr>
          <a:xfrm>
            <a:off x="3285375" y="4625100"/>
            <a:ext cx="1437900" cy="33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018"/>
              <a:buNone/>
            </a:pPr>
            <a:r>
              <a:rPr lang="en" sz="1125">
                <a:solidFill>
                  <a:schemeClr val="dk1"/>
                </a:solidFill>
                <a:latin typeface="Roboto Medium"/>
                <a:ea typeface="Roboto Medium"/>
                <a:cs typeface="Roboto Medium"/>
                <a:sym typeface="Roboto Medium"/>
              </a:rPr>
              <a:t>Do not distort</a:t>
            </a:r>
            <a:endParaRPr sz="1125">
              <a:solidFill>
                <a:schemeClr val="dk1"/>
              </a:solidFill>
              <a:latin typeface="Roboto Medium"/>
              <a:ea typeface="Roboto Medium"/>
              <a:cs typeface="Roboto Medium"/>
              <a:sym typeface="Roboto Medium"/>
            </a:endParaRPr>
          </a:p>
          <a:p>
            <a:pPr indent="0" lvl="0" marL="0" rtl="0" algn="ctr">
              <a:lnSpc>
                <a:spcPct val="115000"/>
              </a:lnSpc>
              <a:spcBef>
                <a:spcPts val="1200"/>
              </a:spcBef>
              <a:spcAft>
                <a:spcPts val="0"/>
              </a:spcAft>
              <a:buSzPts val="1018"/>
              <a:buNone/>
            </a:pPr>
            <a:r>
              <a:t/>
            </a:r>
            <a:endParaRPr sz="1125">
              <a:solidFill>
                <a:schemeClr val="dk1"/>
              </a:solidFill>
              <a:latin typeface="Roboto Medium"/>
              <a:ea typeface="Roboto Medium"/>
              <a:cs typeface="Roboto Medium"/>
              <a:sym typeface="Roboto Medium"/>
            </a:endParaRPr>
          </a:p>
          <a:p>
            <a:pPr indent="0" lvl="0" marL="457200" rtl="0" algn="ctr">
              <a:lnSpc>
                <a:spcPct val="115000"/>
              </a:lnSpc>
              <a:spcBef>
                <a:spcPts val="1200"/>
              </a:spcBef>
              <a:spcAft>
                <a:spcPts val="1200"/>
              </a:spcAft>
              <a:buSzPts val="1018"/>
              <a:buNone/>
            </a:pPr>
            <a:r>
              <a:t/>
            </a:r>
            <a:endParaRPr sz="1125">
              <a:solidFill>
                <a:schemeClr val="dk1"/>
              </a:solidFill>
              <a:latin typeface="Roboto Medium"/>
              <a:ea typeface="Roboto Medium"/>
              <a:cs typeface="Roboto Medium"/>
              <a:sym typeface="Roboto Medium"/>
            </a:endParaRPr>
          </a:p>
        </p:txBody>
      </p:sp>
      <p:sp>
        <p:nvSpPr>
          <p:cNvPr id="333" name="Google Shape;333;p39"/>
          <p:cNvSpPr txBox="1"/>
          <p:nvPr>
            <p:ph idx="4294967295" type="subTitle"/>
          </p:nvPr>
        </p:nvSpPr>
        <p:spPr>
          <a:xfrm>
            <a:off x="6126738" y="4625100"/>
            <a:ext cx="1437900" cy="33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018"/>
              <a:buNone/>
            </a:pPr>
            <a:r>
              <a:rPr lang="en" sz="1125">
                <a:solidFill>
                  <a:schemeClr val="dk1"/>
                </a:solidFill>
                <a:latin typeface="Roboto Medium"/>
                <a:ea typeface="Roboto Medium"/>
                <a:cs typeface="Roboto Medium"/>
                <a:sym typeface="Roboto Medium"/>
              </a:rPr>
              <a:t>Do not rotate</a:t>
            </a:r>
            <a:endParaRPr sz="1125">
              <a:solidFill>
                <a:schemeClr val="dk1"/>
              </a:solidFill>
              <a:latin typeface="Roboto Medium"/>
              <a:ea typeface="Roboto Medium"/>
              <a:cs typeface="Roboto Medium"/>
              <a:sym typeface="Roboto Medium"/>
            </a:endParaRPr>
          </a:p>
          <a:p>
            <a:pPr indent="0" lvl="0" marL="0" rtl="0" algn="ctr">
              <a:lnSpc>
                <a:spcPct val="115000"/>
              </a:lnSpc>
              <a:spcBef>
                <a:spcPts val="1200"/>
              </a:spcBef>
              <a:spcAft>
                <a:spcPts val="0"/>
              </a:spcAft>
              <a:buSzPts val="1018"/>
              <a:buNone/>
            </a:pPr>
            <a:r>
              <a:t/>
            </a:r>
            <a:endParaRPr sz="1125">
              <a:solidFill>
                <a:schemeClr val="dk1"/>
              </a:solidFill>
              <a:latin typeface="Roboto Medium"/>
              <a:ea typeface="Roboto Medium"/>
              <a:cs typeface="Roboto Medium"/>
              <a:sym typeface="Roboto Medium"/>
            </a:endParaRPr>
          </a:p>
          <a:p>
            <a:pPr indent="0" lvl="0" marL="457200" rtl="0" algn="ctr">
              <a:lnSpc>
                <a:spcPct val="115000"/>
              </a:lnSpc>
              <a:spcBef>
                <a:spcPts val="1200"/>
              </a:spcBef>
              <a:spcAft>
                <a:spcPts val="1200"/>
              </a:spcAft>
              <a:buSzPts val="1018"/>
              <a:buNone/>
            </a:pPr>
            <a:r>
              <a:t/>
            </a:r>
            <a:endParaRPr sz="1125">
              <a:solidFill>
                <a:schemeClr val="dk1"/>
              </a:solidFill>
              <a:latin typeface="Roboto Medium"/>
              <a:ea typeface="Roboto Medium"/>
              <a:cs typeface="Roboto Medium"/>
              <a:sym typeface="Roboto Medium"/>
            </a:endParaRPr>
          </a:p>
        </p:txBody>
      </p:sp>
      <p:sp>
        <p:nvSpPr>
          <p:cNvPr id="334" name="Google Shape;334;p39"/>
          <p:cNvSpPr/>
          <p:nvPr/>
        </p:nvSpPr>
        <p:spPr>
          <a:xfrm>
            <a:off x="6257025" y="892375"/>
            <a:ext cx="1370400" cy="1377300"/>
          </a:xfrm>
          <a:prstGeom prst="roundRect">
            <a:avLst>
              <a:gd fmla="val 16667" name="adj"/>
            </a:avLst>
          </a:prstGeom>
          <a:solidFill>
            <a:srgbClr val="249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5" name="Google Shape;335;p39"/>
          <p:cNvPicPr preferRelativeResize="0"/>
          <p:nvPr/>
        </p:nvPicPr>
        <p:blipFill>
          <a:blip r:embed="rId4">
            <a:alphaModFix/>
          </a:blip>
          <a:stretch>
            <a:fillRect/>
          </a:stretch>
        </p:blipFill>
        <p:spPr>
          <a:xfrm>
            <a:off x="6048938" y="1003012"/>
            <a:ext cx="1769773" cy="1264402"/>
          </a:xfrm>
          <a:prstGeom prst="rect">
            <a:avLst/>
          </a:prstGeom>
          <a:noFill/>
          <a:ln>
            <a:noFill/>
          </a:ln>
        </p:spPr>
      </p:pic>
      <p:sp>
        <p:nvSpPr>
          <p:cNvPr id="336" name="Google Shape;336;p39"/>
          <p:cNvSpPr txBox="1"/>
          <p:nvPr>
            <p:ph idx="4294967295" type="subTitle"/>
          </p:nvPr>
        </p:nvSpPr>
        <p:spPr>
          <a:xfrm>
            <a:off x="607338" y="2327188"/>
            <a:ext cx="1437900" cy="33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018"/>
              <a:buNone/>
            </a:pPr>
            <a:r>
              <a:rPr lang="en" sz="1125">
                <a:solidFill>
                  <a:schemeClr val="dk1"/>
                </a:solidFill>
                <a:latin typeface="Roboto Medium"/>
                <a:ea typeface="Roboto Medium"/>
                <a:cs typeface="Roboto Medium"/>
                <a:sym typeface="Roboto Medium"/>
              </a:rPr>
              <a:t>Full color</a:t>
            </a:r>
            <a:endParaRPr sz="1125">
              <a:solidFill>
                <a:schemeClr val="dk1"/>
              </a:solidFill>
              <a:latin typeface="Roboto Medium"/>
              <a:ea typeface="Roboto Medium"/>
              <a:cs typeface="Roboto Medium"/>
              <a:sym typeface="Roboto Medium"/>
            </a:endParaRPr>
          </a:p>
          <a:p>
            <a:pPr indent="0" lvl="0" marL="0" rtl="0" algn="ctr">
              <a:lnSpc>
                <a:spcPct val="115000"/>
              </a:lnSpc>
              <a:spcBef>
                <a:spcPts val="1200"/>
              </a:spcBef>
              <a:spcAft>
                <a:spcPts val="0"/>
              </a:spcAft>
              <a:buSzPts val="1018"/>
              <a:buNone/>
            </a:pPr>
            <a:r>
              <a:t/>
            </a:r>
            <a:endParaRPr sz="1125">
              <a:solidFill>
                <a:schemeClr val="dk1"/>
              </a:solidFill>
              <a:latin typeface="Roboto Medium"/>
              <a:ea typeface="Roboto Medium"/>
              <a:cs typeface="Roboto Medium"/>
              <a:sym typeface="Roboto Medium"/>
            </a:endParaRPr>
          </a:p>
          <a:p>
            <a:pPr indent="0" lvl="0" marL="457200" rtl="0" algn="ctr">
              <a:lnSpc>
                <a:spcPct val="115000"/>
              </a:lnSpc>
              <a:spcBef>
                <a:spcPts val="1200"/>
              </a:spcBef>
              <a:spcAft>
                <a:spcPts val="1200"/>
              </a:spcAft>
              <a:buSzPts val="1018"/>
              <a:buNone/>
            </a:pPr>
            <a:r>
              <a:t/>
            </a:r>
            <a:endParaRPr sz="1125">
              <a:solidFill>
                <a:schemeClr val="dk1"/>
              </a:solidFill>
              <a:latin typeface="Roboto Medium"/>
              <a:ea typeface="Roboto Medium"/>
              <a:cs typeface="Roboto Medium"/>
              <a:sym typeface="Roboto Medium"/>
            </a:endParaRPr>
          </a:p>
        </p:txBody>
      </p:sp>
      <p:sp>
        <p:nvSpPr>
          <p:cNvPr id="337" name="Google Shape;337;p39"/>
          <p:cNvSpPr txBox="1"/>
          <p:nvPr>
            <p:ph idx="4294967295" type="subTitle"/>
          </p:nvPr>
        </p:nvSpPr>
        <p:spPr>
          <a:xfrm>
            <a:off x="3020650" y="2327188"/>
            <a:ext cx="1671900" cy="332700"/>
          </a:xfrm>
          <a:prstGeom prst="rect">
            <a:avLst/>
          </a:prstGeom>
        </p:spPr>
        <p:txBody>
          <a:bodyPr anchorCtr="0" anchor="t" bIns="91425" lIns="91425" spcFirstLastPara="1" rIns="91425" wrap="square" tIns="91425">
            <a:noAutofit/>
          </a:bodyPr>
          <a:lstStyle/>
          <a:p>
            <a:pPr indent="0" lvl="0" marL="457200" rtl="0" algn="ctr">
              <a:lnSpc>
                <a:spcPct val="115000"/>
              </a:lnSpc>
              <a:spcBef>
                <a:spcPts val="0"/>
              </a:spcBef>
              <a:spcAft>
                <a:spcPts val="1200"/>
              </a:spcAft>
              <a:buSzPts val="1018"/>
              <a:buNone/>
            </a:pPr>
            <a:r>
              <a:rPr lang="en" sz="1125">
                <a:solidFill>
                  <a:schemeClr val="dk1"/>
                </a:solidFill>
                <a:latin typeface="Roboto Medium"/>
                <a:ea typeface="Roboto Medium"/>
                <a:cs typeface="Roboto Medium"/>
                <a:sym typeface="Roboto Medium"/>
              </a:rPr>
              <a:t>20% Opacity</a:t>
            </a:r>
            <a:endParaRPr sz="1125">
              <a:solidFill>
                <a:schemeClr val="dk1"/>
              </a:solidFill>
              <a:latin typeface="Roboto Medium"/>
              <a:ea typeface="Roboto Medium"/>
              <a:cs typeface="Roboto Medium"/>
              <a:sym typeface="Roboto Medium"/>
            </a:endParaRPr>
          </a:p>
        </p:txBody>
      </p:sp>
      <p:pic>
        <p:nvPicPr>
          <p:cNvPr id="338" name="Google Shape;338;p39"/>
          <p:cNvPicPr preferRelativeResize="0"/>
          <p:nvPr/>
        </p:nvPicPr>
        <p:blipFill rotWithShape="1">
          <a:blip r:embed="rId5">
            <a:alphaModFix amt="20000"/>
          </a:blip>
          <a:srcRect b="0" l="0" r="0" t="0"/>
          <a:stretch/>
        </p:blipFill>
        <p:spPr>
          <a:xfrm>
            <a:off x="3036000" y="894662"/>
            <a:ext cx="2068638" cy="1477940"/>
          </a:xfrm>
          <a:prstGeom prst="rect">
            <a:avLst/>
          </a:prstGeom>
          <a:noFill/>
          <a:ln>
            <a:noFill/>
          </a:ln>
        </p:spPr>
      </p:pic>
      <p:sp>
        <p:nvSpPr>
          <p:cNvPr id="339" name="Google Shape;339;p39"/>
          <p:cNvSpPr txBox="1"/>
          <p:nvPr>
            <p:ph idx="4294967295" type="subTitle"/>
          </p:nvPr>
        </p:nvSpPr>
        <p:spPr>
          <a:xfrm>
            <a:off x="5662336" y="2327188"/>
            <a:ext cx="2511900" cy="33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018"/>
              <a:buNone/>
            </a:pPr>
            <a:r>
              <a:rPr lang="en" sz="1125">
                <a:solidFill>
                  <a:schemeClr val="dk1"/>
                </a:solidFill>
                <a:latin typeface="Roboto Medium"/>
                <a:ea typeface="Roboto Medium"/>
                <a:cs typeface="Roboto Medium"/>
                <a:sym typeface="Roboto Medium"/>
              </a:rPr>
              <a:t>Full white (coloured background)</a:t>
            </a:r>
            <a:endParaRPr sz="1125">
              <a:solidFill>
                <a:schemeClr val="dk1"/>
              </a:solidFill>
              <a:latin typeface="Roboto Medium"/>
              <a:ea typeface="Roboto Medium"/>
              <a:cs typeface="Roboto Medium"/>
              <a:sym typeface="Roboto Medium"/>
            </a:endParaRPr>
          </a:p>
          <a:p>
            <a:pPr indent="0" lvl="0" marL="0" rtl="0" algn="ctr">
              <a:lnSpc>
                <a:spcPct val="115000"/>
              </a:lnSpc>
              <a:spcBef>
                <a:spcPts val="1200"/>
              </a:spcBef>
              <a:spcAft>
                <a:spcPts val="0"/>
              </a:spcAft>
              <a:buSzPts val="1018"/>
              <a:buNone/>
            </a:pPr>
            <a:r>
              <a:t/>
            </a:r>
            <a:endParaRPr sz="1125">
              <a:solidFill>
                <a:schemeClr val="dk1"/>
              </a:solidFill>
              <a:latin typeface="Roboto Medium"/>
              <a:ea typeface="Roboto Medium"/>
              <a:cs typeface="Roboto Medium"/>
              <a:sym typeface="Roboto Medium"/>
            </a:endParaRPr>
          </a:p>
          <a:p>
            <a:pPr indent="0" lvl="0" marL="457200" rtl="0" algn="ctr">
              <a:lnSpc>
                <a:spcPct val="115000"/>
              </a:lnSpc>
              <a:spcBef>
                <a:spcPts val="1200"/>
              </a:spcBef>
              <a:spcAft>
                <a:spcPts val="1200"/>
              </a:spcAft>
              <a:buSzPts val="1018"/>
              <a:buNone/>
            </a:pPr>
            <a:r>
              <a:t/>
            </a:r>
            <a:endParaRPr sz="1125">
              <a:solidFill>
                <a:schemeClr val="dk1"/>
              </a:solidFill>
              <a:latin typeface="Roboto Medium"/>
              <a:ea typeface="Roboto Medium"/>
              <a:cs typeface="Roboto Medium"/>
              <a:sym typeface="Roboto Medium"/>
            </a:endParaRPr>
          </a:p>
        </p:txBody>
      </p:sp>
      <p:sp>
        <p:nvSpPr>
          <p:cNvPr id="340" name="Google Shape;340;p39"/>
          <p:cNvSpPr/>
          <p:nvPr/>
        </p:nvSpPr>
        <p:spPr>
          <a:xfrm>
            <a:off x="1960050" y="745825"/>
            <a:ext cx="187500" cy="187500"/>
          </a:xfrm>
          <a:prstGeom prst="ellipse">
            <a:avLst/>
          </a:prstGeom>
          <a:solidFill>
            <a:srgbClr val="249428"/>
          </a:solidFill>
          <a:ln cap="flat" cmpd="sng" w="9525">
            <a:solidFill>
              <a:srgbClr val="24942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9"/>
          <p:cNvSpPr/>
          <p:nvPr/>
        </p:nvSpPr>
        <p:spPr>
          <a:xfrm>
            <a:off x="4740875" y="745825"/>
            <a:ext cx="187500" cy="187500"/>
          </a:xfrm>
          <a:prstGeom prst="ellipse">
            <a:avLst/>
          </a:prstGeom>
          <a:solidFill>
            <a:srgbClr val="249428"/>
          </a:solidFill>
          <a:ln cap="flat" cmpd="sng" w="9525">
            <a:solidFill>
              <a:srgbClr val="24942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9"/>
          <p:cNvSpPr/>
          <p:nvPr/>
        </p:nvSpPr>
        <p:spPr>
          <a:xfrm>
            <a:off x="7830275" y="745825"/>
            <a:ext cx="187500" cy="187500"/>
          </a:xfrm>
          <a:prstGeom prst="ellipse">
            <a:avLst/>
          </a:prstGeom>
          <a:solidFill>
            <a:srgbClr val="249428"/>
          </a:solidFill>
          <a:ln cap="flat" cmpd="sng" w="9525">
            <a:solidFill>
              <a:srgbClr val="24942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3" name="Google Shape;343;p39"/>
          <p:cNvPicPr preferRelativeResize="0"/>
          <p:nvPr/>
        </p:nvPicPr>
        <p:blipFill rotWithShape="1">
          <a:blip r:embed="rId6">
            <a:alphaModFix/>
          </a:blip>
          <a:srcRect b="14950" l="25200" r="28288" t="23450"/>
          <a:stretch/>
        </p:blipFill>
        <p:spPr>
          <a:xfrm>
            <a:off x="8856725" y="4806200"/>
            <a:ext cx="272748" cy="258074"/>
          </a:xfrm>
          <a:prstGeom prst="rect">
            <a:avLst/>
          </a:prstGeom>
          <a:noFill/>
          <a:ln>
            <a:noFill/>
          </a:ln>
        </p:spPr>
      </p:pic>
      <p:pic>
        <p:nvPicPr>
          <p:cNvPr id="344" name="Google Shape;344;p39"/>
          <p:cNvPicPr preferRelativeResize="0"/>
          <p:nvPr/>
        </p:nvPicPr>
        <p:blipFill>
          <a:blip r:embed="rId3">
            <a:alphaModFix/>
          </a:blip>
          <a:stretch>
            <a:fillRect/>
          </a:stretch>
        </p:blipFill>
        <p:spPr>
          <a:xfrm>
            <a:off x="360725" y="921087"/>
            <a:ext cx="2117602" cy="1512929"/>
          </a:xfrm>
          <a:prstGeom prst="rect">
            <a:avLst/>
          </a:prstGeom>
          <a:noFill/>
          <a:ln>
            <a:noFill/>
          </a:ln>
        </p:spPr>
      </p:pic>
      <p:pic>
        <p:nvPicPr>
          <p:cNvPr id="345" name="Google Shape;345;p39"/>
          <p:cNvPicPr preferRelativeResize="0"/>
          <p:nvPr/>
        </p:nvPicPr>
        <p:blipFill>
          <a:blip r:embed="rId3">
            <a:alphaModFix/>
          </a:blip>
          <a:stretch>
            <a:fillRect/>
          </a:stretch>
        </p:blipFill>
        <p:spPr>
          <a:xfrm>
            <a:off x="734325" y="3091050"/>
            <a:ext cx="1370399" cy="1512949"/>
          </a:xfrm>
          <a:prstGeom prst="rect">
            <a:avLst/>
          </a:prstGeom>
          <a:noFill/>
          <a:ln>
            <a:noFill/>
          </a:ln>
        </p:spPr>
      </p:pic>
      <p:pic>
        <p:nvPicPr>
          <p:cNvPr id="346" name="Google Shape;346;p39"/>
          <p:cNvPicPr preferRelativeResize="0"/>
          <p:nvPr/>
        </p:nvPicPr>
        <p:blipFill>
          <a:blip r:embed="rId3">
            <a:alphaModFix/>
          </a:blip>
          <a:stretch>
            <a:fillRect/>
          </a:stretch>
        </p:blipFill>
        <p:spPr>
          <a:xfrm>
            <a:off x="3208850" y="3388500"/>
            <a:ext cx="1719524" cy="918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0" name="Shape 350"/>
        <p:cNvGrpSpPr/>
        <p:nvPr/>
      </p:nvGrpSpPr>
      <p:grpSpPr>
        <a:xfrm>
          <a:off x="0" y="0"/>
          <a:ext cx="0" cy="0"/>
          <a:chOff x="0" y="0"/>
          <a:chExt cx="0" cy="0"/>
        </a:xfrm>
      </p:grpSpPr>
      <p:sp>
        <p:nvSpPr>
          <p:cNvPr id="351" name="Google Shape;351;p40"/>
          <p:cNvSpPr/>
          <p:nvPr/>
        </p:nvSpPr>
        <p:spPr>
          <a:xfrm>
            <a:off x="5435300" y="2704750"/>
            <a:ext cx="1751400" cy="1707000"/>
          </a:xfrm>
          <a:prstGeom prst="roundRect">
            <a:avLst>
              <a:gd fmla="val 16667" name="adj"/>
            </a:avLst>
          </a:prstGeom>
          <a:solidFill>
            <a:srgbClr val="249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0"/>
          <p:cNvSpPr txBox="1"/>
          <p:nvPr>
            <p:ph idx="4294967295" type="subTitle"/>
          </p:nvPr>
        </p:nvSpPr>
        <p:spPr>
          <a:xfrm>
            <a:off x="336025" y="545275"/>
            <a:ext cx="4176600" cy="514500"/>
          </a:xfrm>
          <a:prstGeom prst="rect">
            <a:avLst/>
          </a:prstGeom>
        </p:spPr>
        <p:txBody>
          <a:bodyPr anchorCtr="0" anchor="t" bIns="91425" lIns="91425" spcFirstLastPara="1" rIns="91425" wrap="square" tIns="91425">
            <a:normAutofit lnSpcReduction="10000"/>
          </a:bodyPr>
          <a:lstStyle/>
          <a:p>
            <a:pPr indent="0" lvl="0" marL="0" rtl="0" algn="l">
              <a:lnSpc>
                <a:spcPct val="70000"/>
              </a:lnSpc>
              <a:spcBef>
                <a:spcPts val="0"/>
              </a:spcBef>
              <a:spcAft>
                <a:spcPts val="1200"/>
              </a:spcAft>
              <a:buNone/>
            </a:pPr>
            <a:r>
              <a:rPr b="1" lang="en" sz="3500">
                <a:solidFill>
                  <a:srgbClr val="1D5D8D"/>
                </a:solidFill>
                <a:latin typeface="Lora"/>
                <a:ea typeface="Lora"/>
                <a:cs typeface="Lora"/>
                <a:sym typeface="Lora"/>
              </a:rPr>
              <a:t>LOGO &amp; AVATAR</a:t>
            </a:r>
            <a:endParaRPr b="1" sz="2000">
              <a:solidFill>
                <a:srgbClr val="1D5D8D"/>
              </a:solidFill>
              <a:latin typeface="Lora"/>
              <a:ea typeface="Lora"/>
              <a:cs typeface="Lora"/>
              <a:sym typeface="Lora"/>
            </a:endParaRPr>
          </a:p>
        </p:txBody>
      </p:sp>
      <p:sp>
        <p:nvSpPr>
          <p:cNvPr id="353" name="Google Shape;353;p40"/>
          <p:cNvSpPr txBox="1"/>
          <p:nvPr>
            <p:ph idx="4294967295" type="subTitle"/>
          </p:nvPr>
        </p:nvSpPr>
        <p:spPr>
          <a:xfrm>
            <a:off x="336025" y="1059725"/>
            <a:ext cx="3280200" cy="1347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018"/>
              <a:buNone/>
            </a:pPr>
            <a:r>
              <a:rPr lang="en" sz="1125">
                <a:solidFill>
                  <a:schemeClr val="dk1"/>
                </a:solidFill>
                <a:latin typeface="Roboto"/>
                <a:ea typeface="Roboto"/>
                <a:cs typeface="Roboto"/>
                <a:sym typeface="Roboto"/>
              </a:rPr>
              <a:t>The icon is a symbol of a brand logo, used when a full logo won't fit. The icon is the main focal point of ARU’s logo. </a:t>
            </a:r>
            <a:endParaRPr sz="1125">
              <a:solidFill>
                <a:schemeClr val="dk1"/>
              </a:solidFill>
              <a:latin typeface="Roboto"/>
              <a:ea typeface="Roboto"/>
              <a:cs typeface="Roboto"/>
              <a:sym typeface="Roboto"/>
            </a:endParaRPr>
          </a:p>
          <a:p>
            <a:pPr indent="0" lvl="0" marL="0" rtl="0" algn="just">
              <a:lnSpc>
                <a:spcPct val="115000"/>
              </a:lnSpc>
              <a:spcBef>
                <a:spcPts val="1200"/>
              </a:spcBef>
              <a:spcAft>
                <a:spcPts val="0"/>
              </a:spcAft>
              <a:buSzPts val="1018"/>
              <a:buNone/>
            </a:pPr>
            <a:r>
              <a:rPr lang="en" sz="1125">
                <a:solidFill>
                  <a:schemeClr val="dk1"/>
                </a:solidFill>
                <a:latin typeface="Roboto"/>
                <a:ea typeface="Roboto"/>
                <a:cs typeface="Roboto"/>
                <a:sym typeface="Roboto"/>
              </a:rPr>
              <a:t>The avatar version of the logo is mainly used for social media.</a:t>
            </a:r>
            <a:endParaRPr sz="1125">
              <a:solidFill>
                <a:schemeClr val="dk1"/>
              </a:solidFill>
              <a:latin typeface="Roboto"/>
              <a:ea typeface="Roboto"/>
              <a:cs typeface="Roboto"/>
              <a:sym typeface="Roboto"/>
            </a:endParaRPr>
          </a:p>
          <a:p>
            <a:pPr indent="0" lvl="0" marL="0" rtl="0" algn="just">
              <a:lnSpc>
                <a:spcPct val="115000"/>
              </a:lnSpc>
              <a:spcBef>
                <a:spcPts val="1200"/>
              </a:spcBef>
              <a:spcAft>
                <a:spcPts val="0"/>
              </a:spcAft>
              <a:buSzPts val="1018"/>
              <a:buNone/>
            </a:pPr>
            <a:r>
              <a:t/>
            </a:r>
            <a:endParaRPr sz="1125">
              <a:solidFill>
                <a:schemeClr val="dk1"/>
              </a:solidFill>
              <a:latin typeface="Roboto"/>
              <a:ea typeface="Roboto"/>
              <a:cs typeface="Roboto"/>
              <a:sym typeface="Roboto"/>
            </a:endParaRPr>
          </a:p>
          <a:p>
            <a:pPr indent="0" lvl="0" marL="0" rtl="0" algn="just">
              <a:lnSpc>
                <a:spcPct val="115000"/>
              </a:lnSpc>
              <a:spcBef>
                <a:spcPts val="1200"/>
              </a:spcBef>
              <a:spcAft>
                <a:spcPts val="0"/>
              </a:spcAft>
              <a:buSzPts val="1018"/>
              <a:buNone/>
            </a:pPr>
            <a:r>
              <a:t/>
            </a:r>
            <a:endParaRPr sz="1125">
              <a:solidFill>
                <a:schemeClr val="dk1"/>
              </a:solidFill>
              <a:latin typeface="Roboto"/>
              <a:ea typeface="Roboto"/>
              <a:cs typeface="Roboto"/>
              <a:sym typeface="Roboto"/>
            </a:endParaRPr>
          </a:p>
          <a:p>
            <a:pPr indent="0" lvl="0" marL="457200" rtl="0" algn="just">
              <a:lnSpc>
                <a:spcPct val="115000"/>
              </a:lnSpc>
              <a:spcBef>
                <a:spcPts val="1200"/>
              </a:spcBef>
              <a:spcAft>
                <a:spcPts val="1200"/>
              </a:spcAft>
              <a:buSzPts val="1018"/>
              <a:buNone/>
            </a:pPr>
            <a:r>
              <a:t/>
            </a:r>
            <a:endParaRPr sz="1125">
              <a:solidFill>
                <a:schemeClr val="dk1"/>
              </a:solidFill>
              <a:latin typeface="Roboto"/>
              <a:ea typeface="Roboto"/>
              <a:cs typeface="Roboto"/>
              <a:sym typeface="Roboto"/>
            </a:endParaRPr>
          </a:p>
        </p:txBody>
      </p:sp>
      <p:cxnSp>
        <p:nvCxnSpPr>
          <p:cNvPr id="354" name="Google Shape;354;p40"/>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355" name="Google Shape;355;p40"/>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356" name="Google Shape;356;p40"/>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357" name="Google Shape;357;p40"/>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dk1"/>
                </a:solidFill>
                <a:latin typeface="Roboto"/>
                <a:ea typeface="Roboto"/>
                <a:cs typeface="Roboto"/>
                <a:sym typeface="Roboto"/>
              </a:rPr>
              <a:t>02.2 Logo</a:t>
            </a:r>
            <a:endParaRPr sz="800">
              <a:solidFill>
                <a:schemeClr val="dk1"/>
              </a:solidFill>
              <a:latin typeface="Roboto"/>
              <a:ea typeface="Roboto"/>
              <a:cs typeface="Roboto"/>
              <a:sym typeface="Roboto"/>
            </a:endParaRPr>
          </a:p>
        </p:txBody>
      </p:sp>
      <p:pic>
        <p:nvPicPr>
          <p:cNvPr id="358" name="Google Shape;358;p40"/>
          <p:cNvPicPr preferRelativeResize="0"/>
          <p:nvPr/>
        </p:nvPicPr>
        <p:blipFill rotWithShape="1">
          <a:blip r:embed="rId3">
            <a:alphaModFix/>
          </a:blip>
          <a:srcRect b="14950" l="25200" r="28288" t="23450"/>
          <a:stretch/>
        </p:blipFill>
        <p:spPr>
          <a:xfrm>
            <a:off x="5435300" y="675643"/>
            <a:ext cx="1751401" cy="1657233"/>
          </a:xfrm>
          <a:prstGeom prst="rect">
            <a:avLst/>
          </a:prstGeom>
          <a:noFill/>
          <a:ln>
            <a:noFill/>
          </a:ln>
        </p:spPr>
      </p:pic>
      <p:pic>
        <p:nvPicPr>
          <p:cNvPr id="359" name="Google Shape;359;p40"/>
          <p:cNvPicPr preferRelativeResize="0"/>
          <p:nvPr/>
        </p:nvPicPr>
        <p:blipFill rotWithShape="1">
          <a:blip r:embed="rId4">
            <a:alphaModFix/>
          </a:blip>
          <a:srcRect b="15763" l="27003" r="26994" t="21485"/>
          <a:stretch/>
        </p:blipFill>
        <p:spPr>
          <a:xfrm>
            <a:off x="5435300" y="2704750"/>
            <a:ext cx="1751401" cy="1707001"/>
          </a:xfrm>
          <a:prstGeom prst="rect">
            <a:avLst/>
          </a:prstGeom>
          <a:noFill/>
          <a:ln>
            <a:noFill/>
          </a:ln>
        </p:spPr>
      </p:pic>
      <p:pic>
        <p:nvPicPr>
          <p:cNvPr id="360" name="Google Shape;360;p40"/>
          <p:cNvPicPr preferRelativeResize="0"/>
          <p:nvPr/>
        </p:nvPicPr>
        <p:blipFill rotWithShape="1">
          <a:blip r:embed="rId3">
            <a:alphaModFix/>
          </a:blip>
          <a:srcRect b="14950" l="25200" r="28288" t="23450"/>
          <a:stretch/>
        </p:blipFill>
        <p:spPr>
          <a:xfrm>
            <a:off x="8856725" y="4806200"/>
            <a:ext cx="272748" cy="2580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2E3A"/>
        </a:solidFill>
      </p:bgPr>
    </p:bg>
    <p:spTree>
      <p:nvGrpSpPr>
        <p:cNvPr id="364" name="Shape 364"/>
        <p:cNvGrpSpPr/>
        <p:nvPr/>
      </p:nvGrpSpPr>
      <p:grpSpPr>
        <a:xfrm>
          <a:off x="0" y="0"/>
          <a:ext cx="0" cy="0"/>
          <a:chOff x="0" y="0"/>
          <a:chExt cx="0" cy="0"/>
        </a:xfrm>
      </p:grpSpPr>
      <p:sp>
        <p:nvSpPr>
          <p:cNvPr id="365" name="Google Shape;365;p41"/>
          <p:cNvSpPr txBox="1"/>
          <p:nvPr/>
        </p:nvSpPr>
        <p:spPr>
          <a:xfrm>
            <a:off x="713100" y="2356950"/>
            <a:ext cx="7717800" cy="808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500">
                <a:solidFill>
                  <a:schemeClr val="lt1"/>
                </a:solidFill>
                <a:latin typeface="Lora"/>
                <a:ea typeface="Lora"/>
                <a:cs typeface="Lora"/>
                <a:sym typeface="Lora"/>
              </a:rPr>
              <a:t>COLOUR PALETTE</a:t>
            </a:r>
            <a:endParaRPr b="1" sz="4500">
              <a:solidFill>
                <a:schemeClr val="lt1"/>
              </a:solidFill>
              <a:latin typeface="Lora"/>
              <a:ea typeface="Lora"/>
              <a:cs typeface="Lora"/>
              <a:sym typeface="Lora"/>
            </a:endParaRPr>
          </a:p>
        </p:txBody>
      </p:sp>
      <p:sp>
        <p:nvSpPr>
          <p:cNvPr id="366" name="Google Shape;366;p41"/>
          <p:cNvSpPr txBox="1"/>
          <p:nvPr/>
        </p:nvSpPr>
        <p:spPr>
          <a:xfrm>
            <a:off x="3499050" y="1978350"/>
            <a:ext cx="2145900" cy="378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a:solidFill>
                  <a:schemeClr val="lt1"/>
                </a:solidFill>
                <a:latin typeface="Roboto"/>
                <a:ea typeface="Roboto"/>
                <a:cs typeface="Roboto"/>
                <a:sym typeface="Roboto"/>
              </a:rPr>
              <a:t>Brand Identity</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 name="Shape 72"/>
        <p:cNvGrpSpPr/>
        <p:nvPr/>
      </p:nvGrpSpPr>
      <p:grpSpPr>
        <a:xfrm>
          <a:off x="0" y="0"/>
          <a:ext cx="0" cy="0"/>
          <a:chOff x="0" y="0"/>
          <a:chExt cx="0" cy="0"/>
        </a:xfrm>
      </p:grpSpPr>
      <p:sp>
        <p:nvSpPr>
          <p:cNvPr id="73" name="Google Shape;73;p15"/>
          <p:cNvSpPr txBox="1"/>
          <p:nvPr/>
        </p:nvSpPr>
        <p:spPr>
          <a:xfrm rot="-5400000">
            <a:off x="-900275" y="2153850"/>
            <a:ext cx="3595200" cy="8358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700">
                <a:solidFill>
                  <a:srgbClr val="249428"/>
                </a:solidFill>
                <a:latin typeface="Lora"/>
                <a:ea typeface="Lora"/>
                <a:cs typeface="Lora"/>
                <a:sym typeface="Lora"/>
              </a:rPr>
              <a:t>CONTENTS</a:t>
            </a:r>
            <a:endParaRPr b="1" sz="6200">
              <a:solidFill>
                <a:srgbClr val="249428"/>
              </a:solidFill>
              <a:latin typeface="Lora"/>
              <a:ea typeface="Lora"/>
              <a:cs typeface="Lora"/>
              <a:sym typeface="Lora"/>
            </a:endParaRPr>
          </a:p>
        </p:txBody>
      </p:sp>
      <p:sp>
        <p:nvSpPr>
          <p:cNvPr id="74" name="Google Shape;74;p15"/>
          <p:cNvSpPr txBox="1"/>
          <p:nvPr/>
        </p:nvSpPr>
        <p:spPr>
          <a:xfrm>
            <a:off x="1619700" y="1008600"/>
            <a:ext cx="29523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br>
              <a:rPr lang="en">
                <a:solidFill>
                  <a:schemeClr val="dk1"/>
                </a:solidFill>
                <a:latin typeface="Roboto"/>
                <a:ea typeface="Roboto"/>
                <a:cs typeface="Roboto"/>
                <a:sym typeface="Roboto"/>
              </a:rPr>
            </a:br>
            <a:endParaRPr>
              <a:solidFill>
                <a:schemeClr val="dk1"/>
              </a:solidFill>
              <a:latin typeface="Roboto"/>
              <a:ea typeface="Roboto"/>
              <a:cs typeface="Roboto"/>
              <a:sym typeface="Roboto"/>
            </a:endParaRPr>
          </a:p>
        </p:txBody>
      </p:sp>
      <p:cxnSp>
        <p:nvCxnSpPr>
          <p:cNvPr id="75" name="Google Shape;75;p15"/>
          <p:cNvCxnSpPr/>
          <p:nvPr/>
        </p:nvCxnSpPr>
        <p:spPr>
          <a:xfrm rot="5400000">
            <a:off x="61737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76" name="Google Shape;76;p15"/>
          <p:cNvCxnSpPr/>
          <p:nvPr/>
        </p:nvCxnSpPr>
        <p:spPr>
          <a:xfrm rot="5400000">
            <a:off x="62499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77" name="Google Shape;77;p15"/>
          <p:cNvCxnSpPr/>
          <p:nvPr/>
        </p:nvCxnSpPr>
        <p:spPr>
          <a:xfrm rot="5400000">
            <a:off x="63261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78" name="Google Shape;78;p15"/>
          <p:cNvSpPr txBox="1"/>
          <p:nvPr/>
        </p:nvSpPr>
        <p:spPr>
          <a:xfrm>
            <a:off x="2125975" y="1371600"/>
            <a:ext cx="2674500" cy="299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Black"/>
                <a:ea typeface="Roboto Black"/>
                <a:cs typeface="Roboto Black"/>
                <a:sym typeface="Roboto Black"/>
              </a:rPr>
              <a:t>01</a:t>
            </a:r>
            <a:r>
              <a:rPr lang="en">
                <a:solidFill>
                  <a:srgbClr val="1D5D8D"/>
                </a:solidFill>
                <a:latin typeface="Roboto Black"/>
                <a:ea typeface="Roboto Black"/>
                <a:cs typeface="Roboto Black"/>
                <a:sym typeface="Roboto Black"/>
              </a:rPr>
              <a:t> BACKGROUND</a:t>
            </a:r>
            <a:endParaRPr>
              <a:solidFill>
                <a:schemeClr val="dk1"/>
              </a:solidFill>
              <a:latin typeface="Roboto Black"/>
              <a:ea typeface="Roboto Black"/>
              <a:cs typeface="Roboto Black"/>
              <a:sym typeface="Roboto Black"/>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01.1 </a:t>
            </a:r>
            <a:r>
              <a:rPr b="1" lang="en">
                <a:solidFill>
                  <a:schemeClr val="dk1"/>
                </a:solidFill>
                <a:latin typeface="Roboto"/>
                <a:ea typeface="Roboto"/>
                <a:cs typeface="Roboto"/>
                <a:sym typeface="Roboto"/>
              </a:rPr>
              <a:t>OBJECTIVES</a:t>
            </a:r>
            <a:br>
              <a:rPr b="1" lang="en">
                <a:solidFill>
                  <a:schemeClr val="dk1"/>
                </a:solidFill>
                <a:latin typeface="Roboto"/>
                <a:ea typeface="Roboto"/>
                <a:cs typeface="Roboto"/>
                <a:sym typeface="Roboto"/>
              </a:rPr>
            </a:br>
            <a:r>
              <a:rPr lang="en">
                <a:solidFill>
                  <a:schemeClr val="dk1"/>
                </a:solidFill>
                <a:latin typeface="Roboto"/>
                <a:ea typeface="Roboto"/>
                <a:cs typeface="Roboto"/>
                <a:sym typeface="Roboto"/>
              </a:rPr>
              <a:t>01.2 </a:t>
            </a:r>
            <a:r>
              <a:rPr b="1" lang="en">
                <a:solidFill>
                  <a:schemeClr val="dk1"/>
                </a:solidFill>
                <a:latin typeface="Roboto"/>
                <a:ea typeface="Roboto"/>
                <a:cs typeface="Roboto"/>
                <a:sym typeface="Roboto"/>
              </a:rPr>
              <a:t>SCOPE OF THE PROJECT</a:t>
            </a:r>
            <a:br>
              <a:rPr b="1" lang="en">
                <a:solidFill>
                  <a:schemeClr val="dk1"/>
                </a:solidFill>
                <a:latin typeface="Roboto"/>
                <a:ea typeface="Roboto"/>
                <a:cs typeface="Roboto"/>
                <a:sym typeface="Roboto"/>
              </a:rPr>
            </a:br>
            <a:r>
              <a:rPr lang="en">
                <a:solidFill>
                  <a:schemeClr val="dk1"/>
                </a:solidFill>
                <a:latin typeface="Roboto"/>
                <a:ea typeface="Roboto"/>
                <a:cs typeface="Roboto"/>
                <a:sym typeface="Roboto"/>
              </a:rPr>
              <a:t>01.3  </a:t>
            </a:r>
            <a:r>
              <a:rPr b="1" lang="en">
                <a:solidFill>
                  <a:schemeClr val="dk1"/>
                </a:solidFill>
                <a:latin typeface="Roboto"/>
                <a:ea typeface="Roboto"/>
                <a:cs typeface="Roboto"/>
                <a:sym typeface="Roboto"/>
              </a:rPr>
              <a:t>CRITERIA FOR SELECTION</a:t>
            </a:r>
            <a:br>
              <a:rPr b="1" lang="en">
                <a:solidFill>
                  <a:schemeClr val="dk1"/>
                </a:solidFill>
                <a:latin typeface="Roboto"/>
                <a:ea typeface="Roboto"/>
                <a:cs typeface="Roboto"/>
                <a:sym typeface="Roboto"/>
              </a:rPr>
            </a:br>
            <a:endParaRPr b="1">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Black"/>
                <a:ea typeface="Roboto Black"/>
                <a:cs typeface="Roboto Black"/>
                <a:sym typeface="Roboto Black"/>
              </a:rPr>
              <a:t>02 INTERVENTIONS </a:t>
            </a:r>
            <a:br>
              <a:rPr lang="en">
                <a:solidFill>
                  <a:schemeClr val="dk1"/>
                </a:solidFill>
                <a:latin typeface="Roboto"/>
                <a:ea typeface="Roboto"/>
                <a:cs typeface="Roboto"/>
                <a:sym typeface="Roboto"/>
              </a:rPr>
            </a:br>
            <a:r>
              <a:rPr lang="en">
                <a:solidFill>
                  <a:schemeClr val="dk1"/>
                </a:solidFill>
                <a:latin typeface="Roboto"/>
                <a:ea typeface="Roboto"/>
                <a:cs typeface="Roboto"/>
                <a:sym typeface="Roboto"/>
              </a:rPr>
              <a:t>02.1</a:t>
            </a:r>
            <a:r>
              <a:rPr b="1" lang="en">
                <a:solidFill>
                  <a:schemeClr val="dk1"/>
                </a:solidFill>
                <a:latin typeface="Roboto"/>
                <a:ea typeface="Roboto"/>
                <a:cs typeface="Roboto"/>
                <a:sym typeface="Roboto"/>
              </a:rPr>
              <a:t> RESULTS</a:t>
            </a:r>
            <a:br>
              <a:rPr lang="en">
                <a:solidFill>
                  <a:schemeClr val="dk1"/>
                </a:solidFill>
                <a:latin typeface="Roboto"/>
                <a:ea typeface="Roboto"/>
                <a:cs typeface="Roboto"/>
                <a:sym typeface="Roboto"/>
              </a:rPr>
            </a:br>
            <a:r>
              <a:rPr lang="en">
                <a:solidFill>
                  <a:schemeClr val="dk1"/>
                </a:solidFill>
                <a:latin typeface="Roboto"/>
                <a:ea typeface="Roboto"/>
                <a:cs typeface="Roboto"/>
                <a:sym typeface="Roboto"/>
              </a:rPr>
              <a:t>02.2 </a:t>
            </a:r>
            <a:r>
              <a:rPr b="1" lang="en">
                <a:solidFill>
                  <a:schemeClr val="dk1"/>
                </a:solidFill>
                <a:latin typeface="Roboto"/>
                <a:ea typeface="Roboto"/>
                <a:cs typeface="Roboto"/>
                <a:sym typeface="Roboto"/>
              </a:rPr>
              <a:t>CHALLENGES</a:t>
            </a:r>
            <a:br>
              <a:rPr lang="en">
                <a:solidFill>
                  <a:schemeClr val="dk1"/>
                </a:solidFill>
                <a:latin typeface="Roboto"/>
                <a:ea typeface="Roboto"/>
                <a:cs typeface="Roboto"/>
                <a:sym typeface="Roboto"/>
              </a:rPr>
            </a:br>
            <a:r>
              <a:rPr lang="en">
                <a:solidFill>
                  <a:schemeClr val="dk1"/>
                </a:solidFill>
                <a:latin typeface="Roboto"/>
                <a:ea typeface="Roboto"/>
                <a:cs typeface="Roboto"/>
                <a:sym typeface="Roboto"/>
              </a:rPr>
              <a:t>02.3  </a:t>
            </a:r>
            <a:r>
              <a:rPr b="1" lang="en">
                <a:solidFill>
                  <a:schemeClr val="dk1"/>
                </a:solidFill>
                <a:latin typeface="Roboto"/>
                <a:ea typeface="Roboto"/>
                <a:cs typeface="Roboto"/>
                <a:sym typeface="Roboto"/>
              </a:rPr>
              <a:t>LESSONS </a:t>
            </a:r>
            <a:br>
              <a:rPr lang="en">
                <a:solidFill>
                  <a:schemeClr val="dk1"/>
                </a:solidFill>
                <a:latin typeface="Roboto"/>
                <a:ea typeface="Roboto"/>
                <a:cs typeface="Roboto"/>
                <a:sym typeface="Roboto"/>
              </a:rPr>
            </a:br>
            <a:r>
              <a:rPr lang="en">
                <a:solidFill>
                  <a:schemeClr val="dk1"/>
                </a:solidFill>
                <a:latin typeface="Roboto"/>
                <a:ea typeface="Roboto"/>
                <a:cs typeface="Roboto"/>
                <a:sym typeface="Roboto"/>
              </a:rPr>
              <a:t>02.4  </a:t>
            </a:r>
            <a:r>
              <a:rPr b="1" lang="en">
                <a:solidFill>
                  <a:schemeClr val="dk1"/>
                </a:solidFill>
                <a:latin typeface="Roboto"/>
                <a:ea typeface="Roboto"/>
                <a:cs typeface="Roboto"/>
                <a:sym typeface="Roboto"/>
              </a:rPr>
              <a:t>NEXT STEP</a:t>
            </a:r>
            <a:r>
              <a:rPr b="1" lang="en" sz="1600">
                <a:solidFill>
                  <a:schemeClr val="dk1"/>
                </a:solidFill>
                <a:latin typeface="Roboto"/>
                <a:ea typeface="Roboto"/>
                <a:cs typeface="Roboto"/>
                <a:sym typeface="Roboto"/>
              </a:rPr>
              <a:t>S</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0" name="Shape 370"/>
        <p:cNvGrpSpPr/>
        <p:nvPr/>
      </p:nvGrpSpPr>
      <p:grpSpPr>
        <a:xfrm>
          <a:off x="0" y="0"/>
          <a:ext cx="0" cy="0"/>
          <a:chOff x="0" y="0"/>
          <a:chExt cx="0" cy="0"/>
        </a:xfrm>
      </p:grpSpPr>
      <p:sp>
        <p:nvSpPr>
          <p:cNvPr id="371" name="Google Shape;371;p42"/>
          <p:cNvSpPr txBox="1"/>
          <p:nvPr>
            <p:ph idx="4294967295" type="subTitle"/>
          </p:nvPr>
        </p:nvSpPr>
        <p:spPr>
          <a:xfrm>
            <a:off x="336025" y="545275"/>
            <a:ext cx="4176600" cy="514500"/>
          </a:xfrm>
          <a:prstGeom prst="rect">
            <a:avLst/>
          </a:prstGeom>
        </p:spPr>
        <p:txBody>
          <a:bodyPr anchorCtr="0" anchor="t" bIns="91425" lIns="91425" spcFirstLastPara="1" rIns="91425" wrap="square" tIns="91425">
            <a:normAutofit/>
          </a:bodyPr>
          <a:lstStyle/>
          <a:p>
            <a:pPr indent="0" lvl="0" marL="0" rtl="0" algn="l">
              <a:lnSpc>
                <a:spcPct val="70000"/>
              </a:lnSpc>
              <a:spcBef>
                <a:spcPts val="0"/>
              </a:spcBef>
              <a:spcAft>
                <a:spcPts val="1200"/>
              </a:spcAft>
              <a:buNone/>
            </a:pPr>
            <a:r>
              <a:rPr b="1" lang="en" sz="2400">
                <a:solidFill>
                  <a:srgbClr val="1D5D8D"/>
                </a:solidFill>
                <a:latin typeface="Lora"/>
                <a:ea typeface="Lora"/>
                <a:cs typeface="Lora"/>
                <a:sym typeface="Lora"/>
              </a:rPr>
              <a:t>COLOUR PALETTE</a:t>
            </a:r>
            <a:endParaRPr b="1" sz="2400">
              <a:solidFill>
                <a:srgbClr val="1D5D8D"/>
              </a:solidFill>
              <a:latin typeface="Lora"/>
              <a:ea typeface="Lora"/>
              <a:cs typeface="Lora"/>
              <a:sym typeface="Lora"/>
            </a:endParaRPr>
          </a:p>
        </p:txBody>
      </p:sp>
      <p:sp>
        <p:nvSpPr>
          <p:cNvPr id="372" name="Google Shape;372;p42"/>
          <p:cNvSpPr txBox="1"/>
          <p:nvPr>
            <p:ph idx="4294967295" type="subTitle"/>
          </p:nvPr>
        </p:nvSpPr>
        <p:spPr>
          <a:xfrm>
            <a:off x="336025" y="1124200"/>
            <a:ext cx="1253400" cy="427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018"/>
              <a:buNone/>
            </a:pPr>
            <a:r>
              <a:rPr b="1" lang="en" sz="1025">
                <a:solidFill>
                  <a:schemeClr val="dk1"/>
                </a:solidFill>
                <a:latin typeface="Roboto"/>
                <a:ea typeface="Roboto"/>
                <a:cs typeface="Roboto"/>
                <a:sym typeface="Roboto"/>
              </a:rPr>
              <a:t>MAIN COLORS</a:t>
            </a:r>
            <a:br>
              <a:rPr b="1" lang="en" sz="1025">
                <a:solidFill>
                  <a:schemeClr val="dk1"/>
                </a:solidFill>
                <a:latin typeface="Roboto"/>
                <a:ea typeface="Roboto"/>
                <a:cs typeface="Roboto"/>
                <a:sym typeface="Roboto"/>
              </a:rPr>
            </a:br>
            <a:endParaRPr b="1" sz="1025">
              <a:solidFill>
                <a:schemeClr val="dk1"/>
              </a:solidFill>
              <a:latin typeface="Roboto"/>
              <a:ea typeface="Roboto"/>
              <a:cs typeface="Roboto"/>
              <a:sym typeface="Roboto"/>
            </a:endParaRPr>
          </a:p>
          <a:p>
            <a:pPr indent="0" lvl="0" marL="0" rtl="0" algn="l">
              <a:lnSpc>
                <a:spcPct val="95000"/>
              </a:lnSpc>
              <a:spcBef>
                <a:spcPts val="1200"/>
              </a:spcBef>
              <a:spcAft>
                <a:spcPts val="0"/>
              </a:spcAft>
              <a:buSzPts val="1018"/>
              <a:buNone/>
            </a:pPr>
            <a:r>
              <a:t/>
            </a:r>
            <a:endParaRPr b="1" sz="1025">
              <a:solidFill>
                <a:schemeClr val="dk1"/>
              </a:solidFill>
              <a:latin typeface="Roboto"/>
              <a:ea typeface="Roboto"/>
              <a:cs typeface="Roboto"/>
              <a:sym typeface="Roboto"/>
            </a:endParaRPr>
          </a:p>
          <a:p>
            <a:pPr indent="0" lvl="0" marL="0" rtl="0" algn="l">
              <a:lnSpc>
                <a:spcPct val="95000"/>
              </a:lnSpc>
              <a:spcBef>
                <a:spcPts val="1200"/>
              </a:spcBef>
              <a:spcAft>
                <a:spcPts val="1200"/>
              </a:spcAft>
              <a:buSzPts val="1018"/>
              <a:buNone/>
            </a:pPr>
            <a:r>
              <a:t/>
            </a:r>
            <a:endParaRPr b="1" sz="1025">
              <a:solidFill>
                <a:schemeClr val="dk1"/>
              </a:solidFill>
              <a:latin typeface="Roboto"/>
              <a:ea typeface="Roboto"/>
              <a:cs typeface="Roboto"/>
              <a:sym typeface="Roboto"/>
            </a:endParaRPr>
          </a:p>
        </p:txBody>
      </p:sp>
      <p:sp>
        <p:nvSpPr>
          <p:cNvPr id="373" name="Google Shape;373;p42"/>
          <p:cNvSpPr txBox="1"/>
          <p:nvPr/>
        </p:nvSpPr>
        <p:spPr>
          <a:xfrm>
            <a:off x="5154900" y="1124200"/>
            <a:ext cx="14010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
                <a:solidFill>
                  <a:schemeClr val="dk1"/>
                </a:solidFill>
                <a:latin typeface="Roboto"/>
                <a:ea typeface="Roboto"/>
                <a:cs typeface="Roboto"/>
                <a:sym typeface="Roboto"/>
              </a:rPr>
              <a:t>NEUTRAL COLOUR</a:t>
            </a:r>
            <a:br>
              <a:rPr b="1" lang="en" sz="1000">
                <a:solidFill>
                  <a:schemeClr val="dk1"/>
                </a:solidFill>
                <a:latin typeface="Roboto"/>
                <a:ea typeface="Roboto"/>
                <a:cs typeface="Roboto"/>
                <a:sym typeface="Roboto"/>
              </a:rPr>
            </a:br>
            <a:endParaRPr b="1" sz="1000">
              <a:latin typeface="Roboto"/>
              <a:ea typeface="Roboto"/>
              <a:cs typeface="Roboto"/>
              <a:sym typeface="Roboto"/>
            </a:endParaRPr>
          </a:p>
        </p:txBody>
      </p:sp>
      <p:sp>
        <p:nvSpPr>
          <p:cNvPr id="374" name="Google Shape;374;p42"/>
          <p:cNvSpPr/>
          <p:nvPr/>
        </p:nvSpPr>
        <p:spPr>
          <a:xfrm>
            <a:off x="336025" y="1639900"/>
            <a:ext cx="1081200" cy="1223700"/>
          </a:xfrm>
          <a:prstGeom prst="rect">
            <a:avLst/>
          </a:prstGeom>
          <a:solidFill>
            <a:srgbClr val="249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2"/>
          <p:cNvSpPr/>
          <p:nvPr/>
        </p:nvSpPr>
        <p:spPr>
          <a:xfrm>
            <a:off x="1589425" y="1639900"/>
            <a:ext cx="1081200" cy="1223700"/>
          </a:xfrm>
          <a:prstGeom prst="rect">
            <a:avLst/>
          </a:prstGeom>
          <a:solidFill>
            <a:srgbClr val="1D5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2"/>
          <p:cNvSpPr/>
          <p:nvPr/>
        </p:nvSpPr>
        <p:spPr>
          <a:xfrm>
            <a:off x="2843713" y="1639900"/>
            <a:ext cx="1081200" cy="1223700"/>
          </a:xfrm>
          <a:prstGeom prst="rect">
            <a:avLst/>
          </a:prstGeom>
          <a:solidFill>
            <a:srgbClr val="EF2E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2"/>
          <p:cNvSpPr/>
          <p:nvPr/>
        </p:nvSpPr>
        <p:spPr>
          <a:xfrm>
            <a:off x="5269875" y="1639900"/>
            <a:ext cx="1081200" cy="1223700"/>
          </a:xfrm>
          <a:prstGeom prst="rect">
            <a:avLst/>
          </a:prstGeom>
          <a:solidFill>
            <a:srgbClr val="FFFFFF"/>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2"/>
          <p:cNvSpPr/>
          <p:nvPr/>
        </p:nvSpPr>
        <p:spPr>
          <a:xfrm>
            <a:off x="336025" y="2863600"/>
            <a:ext cx="1081200" cy="615300"/>
          </a:xfrm>
          <a:prstGeom prst="rect">
            <a:avLst/>
          </a:prstGeom>
          <a:solidFill>
            <a:srgbClr val="239428">
              <a:alpha val="9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2"/>
          <p:cNvSpPr/>
          <p:nvPr/>
        </p:nvSpPr>
        <p:spPr>
          <a:xfrm>
            <a:off x="1589425" y="2863600"/>
            <a:ext cx="1081200" cy="615300"/>
          </a:xfrm>
          <a:prstGeom prst="rect">
            <a:avLst/>
          </a:prstGeom>
          <a:solidFill>
            <a:srgbClr val="1D5D8D">
              <a:alpha val="9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2"/>
          <p:cNvSpPr/>
          <p:nvPr/>
        </p:nvSpPr>
        <p:spPr>
          <a:xfrm>
            <a:off x="2843713" y="2863600"/>
            <a:ext cx="1081200" cy="615300"/>
          </a:xfrm>
          <a:prstGeom prst="rect">
            <a:avLst/>
          </a:prstGeom>
          <a:solidFill>
            <a:srgbClr val="EF2E39">
              <a:alpha val="9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2"/>
          <p:cNvSpPr txBox="1"/>
          <p:nvPr>
            <p:ph idx="4294967295" type="subTitle"/>
          </p:nvPr>
        </p:nvSpPr>
        <p:spPr>
          <a:xfrm>
            <a:off x="336913" y="3657050"/>
            <a:ext cx="1081200" cy="427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018"/>
              <a:buNone/>
            </a:pPr>
            <a:r>
              <a:rPr lang="en" sz="1025">
                <a:solidFill>
                  <a:schemeClr val="dk1"/>
                </a:solidFill>
                <a:latin typeface="Roboto"/>
                <a:ea typeface="Roboto"/>
                <a:cs typeface="Roboto"/>
                <a:sym typeface="Roboto"/>
              </a:rPr>
              <a:t>#</a:t>
            </a:r>
            <a:r>
              <a:rPr lang="en" sz="1025">
                <a:solidFill>
                  <a:schemeClr val="dk1"/>
                </a:solidFill>
                <a:latin typeface="Roboto"/>
                <a:ea typeface="Roboto"/>
                <a:cs typeface="Roboto"/>
                <a:sym typeface="Roboto"/>
              </a:rPr>
              <a:t>249428</a:t>
            </a:r>
            <a:br>
              <a:rPr lang="en" sz="1025">
                <a:solidFill>
                  <a:schemeClr val="dk1"/>
                </a:solidFill>
                <a:latin typeface="Roboto"/>
                <a:ea typeface="Roboto"/>
                <a:cs typeface="Roboto"/>
                <a:sym typeface="Roboto"/>
              </a:rPr>
            </a:br>
            <a:br>
              <a:rPr lang="en" sz="1025">
                <a:solidFill>
                  <a:schemeClr val="dk1"/>
                </a:solidFill>
                <a:latin typeface="Roboto"/>
                <a:ea typeface="Roboto"/>
                <a:cs typeface="Roboto"/>
                <a:sym typeface="Roboto"/>
              </a:rPr>
            </a:br>
            <a:r>
              <a:rPr lang="en" sz="1025">
                <a:solidFill>
                  <a:schemeClr val="dk1"/>
                </a:solidFill>
                <a:latin typeface="Roboto"/>
                <a:ea typeface="Roboto"/>
                <a:cs typeface="Roboto"/>
                <a:sym typeface="Roboto"/>
              </a:rPr>
              <a:t>RGB (36, 148, 40)</a:t>
            </a:r>
            <a:endParaRPr sz="1025">
              <a:solidFill>
                <a:schemeClr val="dk1"/>
              </a:solidFill>
              <a:latin typeface="Roboto"/>
              <a:ea typeface="Roboto"/>
              <a:cs typeface="Roboto"/>
              <a:sym typeface="Roboto"/>
            </a:endParaRPr>
          </a:p>
        </p:txBody>
      </p:sp>
      <p:sp>
        <p:nvSpPr>
          <p:cNvPr id="382" name="Google Shape;382;p42"/>
          <p:cNvSpPr txBox="1"/>
          <p:nvPr>
            <p:ph idx="4294967295" type="subTitle"/>
          </p:nvPr>
        </p:nvSpPr>
        <p:spPr>
          <a:xfrm>
            <a:off x="1590313" y="3657050"/>
            <a:ext cx="1081200" cy="427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018"/>
              <a:buNone/>
            </a:pPr>
            <a:r>
              <a:rPr lang="en" sz="1025">
                <a:solidFill>
                  <a:schemeClr val="dk1"/>
                </a:solidFill>
                <a:latin typeface="Roboto"/>
                <a:ea typeface="Roboto"/>
                <a:cs typeface="Roboto"/>
                <a:sym typeface="Roboto"/>
              </a:rPr>
              <a:t>#1d5d8d</a:t>
            </a:r>
            <a:br>
              <a:rPr lang="en" sz="1025">
                <a:solidFill>
                  <a:schemeClr val="dk1"/>
                </a:solidFill>
                <a:latin typeface="Roboto"/>
                <a:ea typeface="Roboto"/>
                <a:cs typeface="Roboto"/>
                <a:sym typeface="Roboto"/>
              </a:rPr>
            </a:br>
            <a:br>
              <a:rPr lang="en" sz="1025">
                <a:solidFill>
                  <a:schemeClr val="dk1"/>
                </a:solidFill>
                <a:latin typeface="Roboto"/>
                <a:ea typeface="Roboto"/>
                <a:cs typeface="Roboto"/>
                <a:sym typeface="Roboto"/>
              </a:rPr>
            </a:br>
            <a:r>
              <a:rPr lang="en" sz="1025">
                <a:solidFill>
                  <a:schemeClr val="dk1"/>
                </a:solidFill>
                <a:latin typeface="Roboto"/>
                <a:ea typeface="Roboto"/>
                <a:cs typeface="Roboto"/>
                <a:sym typeface="Roboto"/>
              </a:rPr>
              <a:t>RGB (29, 93, 141)</a:t>
            </a:r>
            <a:endParaRPr sz="1025">
              <a:solidFill>
                <a:schemeClr val="dk1"/>
              </a:solidFill>
              <a:latin typeface="Roboto"/>
              <a:ea typeface="Roboto"/>
              <a:cs typeface="Roboto"/>
              <a:sym typeface="Roboto"/>
            </a:endParaRPr>
          </a:p>
        </p:txBody>
      </p:sp>
      <p:sp>
        <p:nvSpPr>
          <p:cNvPr id="383" name="Google Shape;383;p42"/>
          <p:cNvSpPr txBox="1"/>
          <p:nvPr>
            <p:ph idx="4294967295" type="subTitle"/>
          </p:nvPr>
        </p:nvSpPr>
        <p:spPr>
          <a:xfrm>
            <a:off x="2844613" y="3657050"/>
            <a:ext cx="1081200" cy="427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018"/>
              <a:buNone/>
            </a:pPr>
            <a:r>
              <a:rPr lang="en" sz="1025">
                <a:solidFill>
                  <a:schemeClr val="dk1"/>
                </a:solidFill>
                <a:latin typeface="Roboto"/>
                <a:ea typeface="Roboto"/>
                <a:cs typeface="Roboto"/>
                <a:sym typeface="Roboto"/>
              </a:rPr>
              <a:t>#ef2e39</a:t>
            </a:r>
            <a:br>
              <a:rPr lang="en" sz="1025">
                <a:solidFill>
                  <a:schemeClr val="dk1"/>
                </a:solidFill>
                <a:latin typeface="Roboto"/>
                <a:ea typeface="Roboto"/>
                <a:cs typeface="Roboto"/>
                <a:sym typeface="Roboto"/>
              </a:rPr>
            </a:br>
            <a:br>
              <a:rPr lang="en" sz="1025">
                <a:solidFill>
                  <a:schemeClr val="dk1"/>
                </a:solidFill>
                <a:latin typeface="Roboto"/>
                <a:ea typeface="Roboto"/>
                <a:cs typeface="Roboto"/>
                <a:sym typeface="Roboto"/>
              </a:rPr>
            </a:br>
            <a:r>
              <a:rPr lang="en" sz="1025">
                <a:solidFill>
                  <a:schemeClr val="dk1"/>
                </a:solidFill>
                <a:latin typeface="Roboto"/>
                <a:ea typeface="Roboto"/>
                <a:cs typeface="Roboto"/>
                <a:sym typeface="Roboto"/>
              </a:rPr>
              <a:t>RBG (239, 46, 57)</a:t>
            </a:r>
            <a:endParaRPr sz="1025">
              <a:solidFill>
                <a:schemeClr val="dk1"/>
              </a:solidFill>
              <a:latin typeface="Roboto"/>
              <a:ea typeface="Roboto"/>
              <a:cs typeface="Roboto"/>
              <a:sym typeface="Roboto"/>
            </a:endParaRPr>
          </a:p>
        </p:txBody>
      </p:sp>
      <p:sp>
        <p:nvSpPr>
          <p:cNvPr id="384" name="Google Shape;384;p42"/>
          <p:cNvSpPr txBox="1"/>
          <p:nvPr>
            <p:ph idx="4294967295" type="subTitle"/>
          </p:nvPr>
        </p:nvSpPr>
        <p:spPr>
          <a:xfrm>
            <a:off x="5229075" y="3012500"/>
            <a:ext cx="1162800" cy="514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1018"/>
              <a:buNone/>
            </a:pPr>
            <a:r>
              <a:rPr lang="en" sz="1025">
                <a:solidFill>
                  <a:schemeClr val="dk1"/>
                </a:solidFill>
                <a:latin typeface="Roboto"/>
                <a:ea typeface="Roboto"/>
                <a:cs typeface="Roboto"/>
                <a:sym typeface="Roboto"/>
              </a:rPr>
              <a:t>#FFFFFF</a:t>
            </a:r>
            <a:br>
              <a:rPr lang="en" sz="1025">
                <a:solidFill>
                  <a:schemeClr val="dk1"/>
                </a:solidFill>
                <a:latin typeface="Roboto"/>
                <a:ea typeface="Roboto"/>
                <a:cs typeface="Roboto"/>
                <a:sym typeface="Roboto"/>
              </a:rPr>
            </a:br>
            <a:br>
              <a:rPr lang="en" sz="1025">
                <a:solidFill>
                  <a:schemeClr val="dk1"/>
                </a:solidFill>
                <a:latin typeface="Roboto"/>
                <a:ea typeface="Roboto"/>
                <a:cs typeface="Roboto"/>
                <a:sym typeface="Roboto"/>
              </a:rPr>
            </a:br>
            <a:r>
              <a:rPr lang="en" sz="1025">
                <a:solidFill>
                  <a:schemeClr val="dk1"/>
                </a:solidFill>
                <a:latin typeface="Roboto"/>
                <a:ea typeface="Roboto"/>
                <a:cs typeface="Roboto"/>
                <a:sym typeface="Roboto"/>
              </a:rPr>
              <a:t>RGB (255, 255, 255)</a:t>
            </a:r>
            <a:endParaRPr sz="1025">
              <a:solidFill>
                <a:schemeClr val="dk1"/>
              </a:solidFill>
              <a:latin typeface="Roboto"/>
              <a:ea typeface="Roboto"/>
              <a:cs typeface="Roboto"/>
              <a:sym typeface="Roboto"/>
            </a:endParaRPr>
          </a:p>
        </p:txBody>
      </p:sp>
      <p:cxnSp>
        <p:nvCxnSpPr>
          <p:cNvPr id="385" name="Google Shape;385;p42"/>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386" name="Google Shape;386;p42"/>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387" name="Google Shape;387;p42"/>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388" name="Google Shape;388;p42"/>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dk1"/>
                </a:solidFill>
                <a:latin typeface="Roboto"/>
                <a:ea typeface="Roboto"/>
                <a:cs typeface="Roboto"/>
                <a:sym typeface="Roboto"/>
              </a:rPr>
              <a:t>02.3 Colour Palette</a:t>
            </a:r>
            <a:endParaRPr sz="800">
              <a:solidFill>
                <a:schemeClr val="dk1"/>
              </a:solidFill>
              <a:latin typeface="Roboto"/>
              <a:ea typeface="Roboto"/>
              <a:cs typeface="Roboto"/>
              <a:sym typeface="Roboto"/>
            </a:endParaRPr>
          </a:p>
        </p:txBody>
      </p:sp>
      <p:pic>
        <p:nvPicPr>
          <p:cNvPr id="389" name="Google Shape;389;p42"/>
          <p:cNvPicPr preferRelativeResize="0"/>
          <p:nvPr/>
        </p:nvPicPr>
        <p:blipFill rotWithShape="1">
          <a:blip r:embed="rId3">
            <a:alphaModFix/>
          </a:blip>
          <a:srcRect b="14950" l="25200" r="28288" t="23450"/>
          <a:stretch/>
        </p:blipFill>
        <p:spPr>
          <a:xfrm>
            <a:off x="8856725" y="4806200"/>
            <a:ext cx="272748" cy="2580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3" name="Shape 393"/>
        <p:cNvGrpSpPr/>
        <p:nvPr/>
      </p:nvGrpSpPr>
      <p:grpSpPr>
        <a:xfrm>
          <a:off x="0" y="0"/>
          <a:ext cx="0" cy="0"/>
          <a:chOff x="0" y="0"/>
          <a:chExt cx="0" cy="0"/>
        </a:xfrm>
      </p:grpSpPr>
      <p:sp>
        <p:nvSpPr>
          <p:cNvPr id="394" name="Google Shape;394;p43"/>
          <p:cNvSpPr txBox="1"/>
          <p:nvPr>
            <p:ph idx="4294967295" type="subTitle"/>
          </p:nvPr>
        </p:nvSpPr>
        <p:spPr>
          <a:xfrm>
            <a:off x="336025" y="545275"/>
            <a:ext cx="4176600" cy="514500"/>
          </a:xfrm>
          <a:prstGeom prst="rect">
            <a:avLst/>
          </a:prstGeom>
        </p:spPr>
        <p:txBody>
          <a:bodyPr anchorCtr="0" anchor="t" bIns="91425" lIns="91425" spcFirstLastPara="1" rIns="91425" wrap="square" tIns="91425">
            <a:normAutofit/>
          </a:bodyPr>
          <a:lstStyle/>
          <a:p>
            <a:pPr indent="0" lvl="0" marL="0" rtl="0" algn="l">
              <a:lnSpc>
                <a:spcPct val="60000"/>
              </a:lnSpc>
              <a:spcBef>
                <a:spcPts val="0"/>
              </a:spcBef>
              <a:spcAft>
                <a:spcPts val="1200"/>
              </a:spcAft>
              <a:buNone/>
            </a:pPr>
            <a:r>
              <a:rPr b="1" lang="en" sz="2400">
                <a:solidFill>
                  <a:srgbClr val="1D5D8D"/>
                </a:solidFill>
                <a:latin typeface="Lora"/>
                <a:ea typeface="Lora"/>
                <a:cs typeface="Lora"/>
                <a:sym typeface="Lora"/>
              </a:rPr>
              <a:t>COLOUR PALETTE</a:t>
            </a:r>
            <a:endParaRPr b="1" sz="900">
              <a:solidFill>
                <a:srgbClr val="1D5D8D"/>
              </a:solidFill>
              <a:latin typeface="Lora"/>
              <a:ea typeface="Lora"/>
              <a:cs typeface="Lora"/>
              <a:sym typeface="Lora"/>
            </a:endParaRPr>
          </a:p>
        </p:txBody>
      </p:sp>
      <p:sp>
        <p:nvSpPr>
          <p:cNvPr id="395" name="Google Shape;395;p43"/>
          <p:cNvSpPr txBox="1"/>
          <p:nvPr>
            <p:ph idx="4294967295" type="subTitle"/>
          </p:nvPr>
        </p:nvSpPr>
        <p:spPr>
          <a:xfrm>
            <a:off x="336025" y="1486800"/>
            <a:ext cx="2909400" cy="2896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018"/>
              <a:buNone/>
            </a:pPr>
            <a:r>
              <a:rPr lang="en" sz="1025">
                <a:solidFill>
                  <a:schemeClr val="dk1"/>
                </a:solidFill>
                <a:latin typeface="Roboto"/>
                <a:ea typeface="Roboto"/>
                <a:cs typeface="Roboto"/>
                <a:sym typeface="Roboto"/>
              </a:rPr>
              <a:t>Green symbolize the ARU’s focus on agriculture, nature, and sustainability. Green is commonly associated with growth, freshness, and harmony with the environment. It represents the university's commitment to agricultural education, research, and practices that promote ecological balance and sustainable farming.</a:t>
            </a:r>
            <a:endParaRPr sz="1025">
              <a:solidFill>
                <a:schemeClr val="dk1"/>
              </a:solidFill>
              <a:latin typeface="Roboto"/>
              <a:ea typeface="Roboto"/>
              <a:cs typeface="Roboto"/>
              <a:sym typeface="Roboto"/>
            </a:endParaRPr>
          </a:p>
          <a:p>
            <a:pPr indent="0" lvl="0" marL="0" rtl="0" algn="l">
              <a:lnSpc>
                <a:spcPct val="95000"/>
              </a:lnSpc>
              <a:spcBef>
                <a:spcPts val="1200"/>
              </a:spcBef>
              <a:spcAft>
                <a:spcPts val="0"/>
              </a:spcAft>
              <a:buSzPts val="1018"/>
              <a:buNone/>
            </a:pPr>
            <a:r>
              <a:rPr lang="en" sz="1025">
                <a:solidFill>
                  <a:schemeClr val="dk1"/>
                </a:solidFill>
                <a:latin typeface="Roboto"/>
                <a:ea typeface="Roboto"/>
                <a:cs typeface="Roboto"/>
                <a:sym typeface="Roboto"/>
              </a:rPr>
              <a:t>Including blue in the branding can emphasize the scientific and technological aspects of agriculture. Blue is often associated with trust, knowledge, and professionalism. It conveys a sense of reliability and expertise, which aligns with the university's role in providing quality education and research in agricultural sciences.</a:t>
            </a:r>
            <a:endParaRPr sz="1025">
              <a:solidFill>
                <a:schemeClr val="dk1"/>
              </a:solidFill>
              <a:latin typeface="Roboto"/>
              <a:ea typeface="Roboto"/>
              <a:cs typeface="Roboto"/>
              <a:sym typeface="Roboto"/>
            </a:endParaRPr>
          </a:p>
          <a:p>
            <a:pPr indent="0" lvl="0" marL="0" rtl="0" algn="l">
              <a:lnSpc>
                <a:spcPct val="95000"/>
              </a:lnSpc>
              <a:spcBef>
                <a:spcPts val="1200"/>
              </a:spcBef>
              <a:spcAft>
                <a:spcPts val="0"/>
              </a:spcAft>
              <a:buSzPts val="1018"/>
              <a:buNone/>
            </a:pPr>
            <a:r>
              <a:t/>
            </a:r>
            <a:endParaRPr sz="1025">
              <a:solidFill>
                <a:schemeClr val="dk1"/>
              </a:solidFill>
              <a:latin typeface="Roboto"/>
              <a:ea typeface="Roboto"/>
              <a:cs typeface="Roboto"/>
              <a:sym typeface="Roboto"/>
            </a:endParaRPr>
          </a:p>
          <a:p>
            <a:pPr indent="0" lvl="0" marL="0" rtl="0" algn="l">
              <a:lnSpc>
                <a:spcPct val="95000"/>
              </a:lnSpc>
              <a:spcBef>
                <a:spcPts val="1200"/>
              </a:spcBef>
              <a:spcAft>
                <a:spcPts val="0"/>
              </a:spcAft>
              <a:buSzPts val="1018"/>
              <a:buNone/>
            </a:pPr>
            <a:r>
              <a:t/>
            </a:r>
            <a:endParaRPr sz="1025">
              <a:solidFill>
                <a:schemeClr val="dk1"/>
              </a:solidFill>
              <a:latin typeface="Roboto"/>
              <a:ea typeface="Roboto"/>
              <a:cs typeface="Roboto"/>
              <a:sym typeface="Roboto"/>
            </a:endParaRPr>
          </a:p>
          <a:p>
            <a:pPr indent="0" lvl="0" marL="0" rtl="0" algn="l">
              <a:lnSpc>
                <a:spcPct val="95000"/>
              </a:lnSpc>
              <a:spcBef>
                <a:spcPts val="1200"/>
              </a:spcBef>
              <a:spcAft>
                <a:spcPts val="0"/>
              </a:spcAft>
              <a:buSzPts val="1018"/>
              <a:buNone/>
            </a:pPr>
            <a:br>
              <a:rPr lang="en" sz="1025">
                <a:solidFill>
                  <a:schemeClr val="dk1"/>
                </a:solidFill>
                <a:latin typeface="Roboto"/>
                <a:ea typeface="Roboto"/>
                <a:cs typeface="Roboto"/>
                <a:sym typeface="Roboto"/>
              </a:rPr>
            </a:br>
            <a:endParaRPr sz="1025">
              <a:solidFill>
                <a:schemeClr val="dk1"/>
              </a:solidFill>
              <a:latin typeface="Roboto"/>
              <a:ea typeface="Roboto"/>
              <a:cs typeface="Roboto"/>
              <a:sym typeface="Roboto"/>
            </a:endParaRPr>
          </a:p>
          <a:p>
            <a:pPr indent="0" lvl="0" marL="0" rtl="0" algn="l">
              <a:lnSpc>
                <a:spcPct val="95000"/>
              </a:lnSpc>
              <a:spcBef>
                <a:spcPts val="1200"/>
              </a:spcBef>
              <a:spcAft>
                <a:spcPts val="0"/>
              </a:spcAft>
              <a:buSzPts val="1018"/>
              <a:buNone/>
            </a:pPr>
            <a:r>
              <a:t/>
            </a:r>
            <a:endParaRPr sz="1025">
              <a:solidFill>
                <a:schemeClr val="dk1"/>
              </a:solidFill>
              <a:latin typeface="Roboto"/>
              <a:ea typeface="Roboto"/>
              <a:cs typeface="Roboto"/>
              <a:sym typeface="Roboto"/>
            </a:endParaRPr>
          </a:p>
          <a:p>
            <a:pPr indent="0" lvl="0" marL="0" rtl="0" algn="l">
              <a:lnSpc>
                <a:spcPct val="95000"/>
              </a:lnSpc>
              <a:spcBef>
                <a:spcPts val="1200"/>
              </a:spcBef>
              <a:spcAft>
                <a:spcPts val="1200"/>
              </a:spcAft>
              <a:buSzPts val="1018"/>
              <a:buNone/>
            </a:pPr>
            <a:r>
              <a:t/>
            </a:r>
            <a:endParaRPr sz="1025">
              <a:solidFill>
                <a:schemeClr val="dk1"/>
              </a:solidFill>
              <a:latin typeface="Roboto"/>
              <a:ea typeface="Roboto"/>
              <a:cs typeface="Roboto"/>
              <a:sym typeface="Roboto"/>
            </a:endParaRPr>
          </a:p>
        </p:txBody>
      </p:sp>
      <p:sp>
        <p:nvSpPr>
          <p:cNvPr id="396" name="Google Shape;396;p43"/>
          <p:cNvSpPr txBox="1"/>
          <p:nvPr/>
        </p:nvSpPr>
        <p:spPr>
          <a:xfrm>
            <a:off x="4796913" y="1486800"/>
            <a:ext cx="2367300" cy="3347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solidFill>
                  <a:schemeClr val="dk1"/>
                </a:solidFill>
                <a:latin typeface="Roboto"/>
                <a:ea typeface="Roboto"/>
                <a:cs typeface="Roboto"/>
                <a:sym typeface="Roboto"/>
              </a:rPr>
              <a:t>R</a:t>
            </a:r>
            <a:r>
              <a:rPr lang="en" sz="1000">
                <a:solidFill>
                  <a:schemeClr val="dk1"/>
                </a:solidFill>
                <a:latin typeface="Roboto"/>
                <a:ea typeface="Roboto"/>
                <a:cs typeface="Roboto"/>
                <a:sym typeface="Roboto"/>
              </a:rPr>
              <a:t>ed adds </a:t>
            </a:r>
            <a:r>
              <a:rPr lang="en" sz="1000">
                <a:solidFill>
                  <a:schemeClr val="dk1"/>
                </a:solidFill>
                <a:latin typeface="Roboto"/>
                <a:ea typeface="Roboto"/>
                <a:cs typeface="Roboto"/>
                <a:sym typeface="Roboto"/>
              </a:rPr>
              <a:t>a touch of vibrancy and energy. Red is a color that grabs attention and symbolizes passion, strength, and dynamism. It represent the university's drive to excel in agricultural education, research, and innovation. </a:t>
            </a:r>
            <a:endParaRPr sz="10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0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000">
                <a:solidFill>
                  <a:schemeClr val="dk1"/>
                </a:solidFill>
                <a:latin typeface="Roboto"/>
                <a:ea typeface="Roboto"/>
                <a:cs typeface="Roboto"/>
                <a:sym typeface="Roboto"/>
              </a:rPr>
              <a:t>Red also evokes a sense of urgency and action, highlighting ARU's commitment to addressing the pressing challenges and opportunities in the agricultural sector. Additionally, red evokes a feeling of community and excitement, fostering a sense of belonging and enthusiasm among students, faculty, and staff.</a:t>
            </a:r>
            <a:endParaRPr sz="10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000">
              <a:solidFill>
                <a:schemeClr val="dk1"/>
              </a:solidFill>
              <a:latin typeface="Roboto"/>
              <a:ea typeface="Roboto"/>
              <a:cs typeface="Roboto"/>
              <a:sym typeface="Roboto"/>
            </a:endParaRPr>
          </a:p>
        </p:txBody>
      </p:sp>
      <p:sp>
        <p:nvSpPr>
          <p:cNvPr id="397" name="Google Shape;397;p43"/>
          <p:cNvSpPr/>
          <p:nvPr/>
        </p:nvSpPr>
        <p:spPr>
          <a:xfrm>
            <a:off x="3496000" y="1486788"/>
            <a:ext cx="1081200" cy="978300"/>
          </a:xfrm>
          <a:prstGeom prst="rect">
            <a:avLst/>
          </a:prstGeom>
          <a:solidFill>
            <a:srgbClr val="249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3"/>
          <p:cNvSpPr/>
          <p:nvPr/>
        </p:nvSpPr>
        <p:spPr>
          <a:xfrm>
            <a:off x="3496000" y="2892100"/>
            <a:ext cx="1081200" cy="978300"/>
          </a:xfrm>
          <a:prstGeom prst="rect">
            <a:avLst/>
          </a:prstGeom>
          <a:solidFill>
            <a:srgbClr val="1D5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3"/>
          <p:cNvSpPr/>
          <p:nvPr/>
        </p:nvSpPr>
        <p:spPr>
          <a:xfrm>
            <a:off x="7383925" y="1486800"/>
            <a:ext cx="1081200" cy="978300"/>
          </a:xfrm>
          <a:prstGeom prst="rect">
            <a:avLst/>
          </a:prstGeom>
          <a:solidFill>
            <a:srgbClr val="EF2E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0" name="Google Shape;400;p43"/>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401" name="Google Shape;401;p43"/>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402" name="Google Shape;402;p43"/>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403" name="Google Shape;403;p43"/>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dk1"/>
                </a:solidFill>
                <a:latin typeface="Roboto"/>
                <a:ea typeface="Roboto"/>
                <a:cs typeface="Roboto"/>
                <a:sym typeface="Roboto"/>
              </a:rPr>
              <a:t>02.3 Colour Palette</a:t>
            </a:r>
            <a:endParaRPr sz="800">
              <a:solidFill>
                <a:schemeClr val="dk1"/>
              </a:solidFill>
              <a:latin typeface="Roboto"/>
              <a:ea typeface="Roboto"/>
              <a:cs typeface="Roboto"/>
              <a:sym typeface="Roboto"/>
            </a:endParaRPr>
          </a:p>
        </p:txBody>
      </p:sp>
      <p:sp>
        <p:nvSpPr>
          <p:cNvPr id="404" name="Google Shape;404;p43"/>
          <p:cNvSpPr txBox="1"/>
          <p:nvPr/>
        </p:nvSpPr>
        <p:spPr>
          <a:xfrm>
            <a:off x="336025" y="1152300"/>
            <a:ext cx="3000000" cy="334500"/>
          </a:xfrm>
          <a:prstGeom prst="rect">
            <a:avLst/>
          </a:prstGeom>
          <a:noFill/>
          <a:ln>
            <a:noFill/>
          </a:ln>
        </p:spPr>
        <p:txBody>
          <a:bodyPr anchorCtr="0" anchor="t" bIns="91425" lIns="91425" spcFirstLastPara="1" rIns="91425" wrap="square" tIns="91425">
            <a:spAutoFit/>
          </a:bodyPr>
          <a:lstStyle/>
          <a:p>
            <a:pPr indent="0" lvl="0" marL="0" rtl="0" algn="just">
              <a:lnSpc>
                <a:spcPct val="95000"/>
              </a:lnSpc>
              <a:spcBef>
                <a:spcPts val="0"/>
              </a:spcBef>
              <a:spcAft>
                <a:spcPts val="1200"/>
              </a:spcAft>
              <a:buNone/>
            </a:pPr>
            <a:r>
              <a:rPr b="1" lang="en" sz="1025">
                <a:solidFill>
                  <a:schemeClr val="dk1"/>
                </a:solidFill>
                <a:latin typeface="Roboto"/>
                <a:ea typeface="Roboto"/>
                <a:cs typeface="Roboto"/>
                <a:sym typeface="Roboto"/>
              </a:rPr>
              <a:t>MAIN COLORS</a:t>
            </a:r>
            <a:endParaRPr/>
          </a:p>
        </p:txBody>
      </p:sp>
      <p:pic>
        <p:nvPicPr>
          <p:cNvPr id="405" name="Google Shape;405;p43"/>
          <p:cNvPicPr preferRelativeResize="0"/>
          <p:nvPr/>
        </p:nvPicPr>
        <p:blipFill rotWithShape="1">
          <a:blip r:embed="rId3">
            <a:alphaModFix/>
          </a:blip>
          <a:srcRect b="14950" l="25200" r="28288" t="23450"/>
          <a:stretch/>
        </p:blipFill>
        <p:spPr>
          <a:xfrm>
            <a:off x="8856725" y="4806200"/>
            <a:ext cx="272748" cy="2580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2E3A"/>
        </a:solidFill>
      </p:bgPr>
    </p:bg>
    <p:spTree>
      <p:nvGrpSpPr>
        <p:cNvPr id="409" name="Shape 409"/>
        <p:cNvGrpSpPr/>
        <p:nvPr/>
      </p:nvGrpSpPr>
      <p:grpSpPr>
        <a:xfrm>
          <a:off x="0" y="0"/>
          <a:ext cx="0" cy="0"/>
          <a:chOff x="0" y="0"/>
          <a:chExt cx="0" cy="0"/>
        </a:xfrm>
      </p:grpSpPr>
      <p:sp>
        <p:nvSpPr>
          <p:cNvPr id="410" name="Google Shape;410;p44"/>
          <p:cNvSpPr txBox="1"/>
          <p:nvPr/>
        </p:nvSpPr>
        <p:spPr>
          <a:xfrm>
            <a:off x="713100" y="2356950"/>
            <a:ext cx="7717800" cy="808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500">
                <a:solidFill>
                  <a:schemeClr val="lt1"/>
                </a:solidFill>
                <a:latin typeface="Lora"/>
                <a:ea typeface="Lora"/>
                <a:cs typeface="Lora"/>
                <a:sym typeface="Lora"/>
              </a:rPr>
              <a:t>TYPOGRAPHY</a:t>
            </a:r>
            <a:endParaRPr b="1" sz="4500">
              <a:solidFill>
                <a:schemeClr val="lt1"/>
              </a:solidFill>
              <a:latin typeface="Lora"/>
              <a:ea typeface="Lora"/>
              <a:cs typeface="Lora"/>
              <a:sym typeface="Lora"/>
            </a:endParaRPr>
          </a:p>
        </p:txBody>
      </p:sp>
      <p:sp>
        <p:nvSpPr>
          <p:cNvPr id="411" name="Google Shape;411;p44"/>
          <p:cNvSpPr txBox="1"/>
          <p:nvPr/>
        </p:nvSpPr>
        <p:spPr>
          <a:xfrm>
            <a:off x="3499050" y="1978350"/>
            <a:ext cx="2145900" cy="378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a:solidFill>
                  <a:schemeClr val="lt1"/>
                </a:solidFill>
                <a:latin typeface="Roboto"/>
                <a:ea typeface="Roboto"/>
                <a:cs typeface="Roboto"/>
                <a:sym typeface="Roboto"/>
              </a:rPr>
              <a:t>Brand Identity</a:t>
            </a:r>
            <a:endParaRPr>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5" name="Shape 415"/>
        <p:cNvGrpSpPr/>
        <p:nvPr/>
      </p:nvGrpSpPr>
      <p:grpSpPr>
        <a:xfrm>
          <a:off x="0" y="0"/>
          <a:ext cx="0" cy="0"/>
          <a:chOff x="0" y="0"/>
          <a:chExt cx="0" cy="0"/>
        </a:xfrm>
      </p:grpSpPr>
      <p:sp>
        <p:nvSpPr>
          <p:cNvPr id="416" name="Google Shape;416;p45"/>
          <p:cNvSpPr txBox="1"/>
          <p:nvPr>
            <p:ph idx="4294967295" type="subTitle"/>
          </p:nvPr>
        </p:nvSpPr>
        <p:spPr>
          <a:xfrm>
            <a:off x="336025" y="545275"/>
            <a:ext cx="4176600" cy="897300"/>
          </a:xfrm>
          <a:prstGeom prst="rect">
            <a:avLst/>
          </a:prstGeom>
        </p:spPr>
        <p:txBody>
          <a:bodyPr anchorCtr="0" anchor="t" bIns="91425" lIns="91425" spcFirstLastPara="1" rIns="91425" wrap="square" tIns="91425">
            <a:normAutofit/>
          </a:bodyPr>
          <a:lstStyle/>
          <a:p>
            <a:pPr indent="0" lvl="0" marL="0" rtl="0" algn="l">
              <a:lnSpc>
                <a:spcPct val="60000"/>
              </a:lnSpc>
              <a:spcBef>
                <a:spcPts val="0"/>
              </a:spcBef>
              <a:spcAft>
                <a:spcPts val="0"/>
              </a:spcAft>
              <a:buNone/>
            </a:pPr>
            <a:r>
              <a:rPr b="1" lang="en" sz="2400">
                <a:solidFill>
                  <a:srgbClr val="1D5D8D"/>
                </a:solidFill>
                <a:latin typeface="Lora"/>
                <a:ea typeface="Lora"/>
                <a:cs typeface="Lora"/>
                <a:sym typeface="Lora"/>
              </a:rPr>
              <a:t>HEADER </a:t>
            </a:r>
            <a:endParaRPr b="1" sz="2400">
              <a:solidFill>
                <a:srgbClr val="1D5D8D"/>
              </a:solidFill>
              <a:latin typeface="Lora"/>
              <a:ea typeface="Lora"/>
              <a:cs typeface="Lora"/>
              <a:sym typeface="Lora"/>
            </a:endParaRPr>
          </a:p>
          <a:p>
            <a:pPr indent="0" lvl="0" marL="0" rtl="0" algn="l">
              <a:lnSpc>
                <a:spcPct val="60000"/>
              </a:lnSpc>
              <a:spcBef>
                <a:spcPts val="1200"/>
              </a:spcBef>
              <a:spcAft>
                <a:spcPts val="1200"/>
              </a:spcAft>
              <a:buNone/>
            </a:pPr>
            <a:r>
              <a:rPr b="1" lang="en" sz="2400">
                <a:solidFill>
                  <a:srgbClr val="1D5D8D"/>
                </a:solidFill>
                <a:latin typeface="Lora"/>
                <a:ea typeface="Lora"/>
                <a:cs typeface="Lora"/>
                <a:sym typeface="Lora"/>
              </a:rPr>
              <a:t>&amp; TITLE FONT</a:t>
            </a:r>
            <a:endParaRPr b="1" sz="900">
              <a:solidFill>
                <a:srgbClr val="1D5D8D"/>
              </a:solidFill>
              <a:latin typeface="Lora"/>
              <a:ea typeface="Lora"/>
              <a:cs typeface="Lora"/>
              <a:sym typeface="Lora"/>
            </a:endParaRPr>
          </a:p>
        </p:txBody>
      </p:sp>
      <p:cxnSp>
        <p:nvCxnSpPr>
          <p:cNvPr id="417" name="Google Shape;417;p45"/>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418" name="Google Shape;418;p45"/>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419" name="Google Shape;419;p45"/>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420" name="Google Shape;420;p45"/>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dk1"/>
                </a:solidFill>
                <a:latin typeface="Roboto"/>
                <a:ea typeface="Roboto"/>
                <a:cs typeface="Roboto"/>
                <a:sym typeface="Roboto"/>
              </a:rPr>
              <a:t>02.4 Typography</a:t>
            </a:r>
            <a:endParaRPr sz="800">
              <a:solidFill>
                <a:schemeClr val="dk1"/>
              </a:solidFill>
              <a:latin typeface="Roboto"/>
              <a:ea typeface="Roboto"/>
              <a:cs typeface="Roboto"/>
              <a:sym typeface="Roboto"/>
            </a:endParaRPr>
          </a:p>
        </p:txBody>
      </p:sp>
      <p:sp>
        <p:nvSpPr>
          <p:cNvPr id="421" name="Google Shape;421;p45"/>
          <p:cNvSpPr txBox="1"/>
          <p:nvPr/>
        </p:nvSpPr>
        <p:spPr>
          <a:xfrm>
            <a:off x="336025" y="1442575"/>
            <a:ext cx="3447900" cy="3270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dk1"/>
                </a:solidFill>
                <a:latin typeface="Roboto"/>
                <a:ea typeface="Roboto"/>
                <a:cs typeface="Roboto"/>
                <a:sym typeface="Roboto"/>
              </a:rPr>
              <a:t>Lora is an elegant and legible serif font that works well for headings and titles. Its classic design and moderate contrast give it a timeless and sophisticated appearance.</a:t>
            </a:r>
            <a:endParaRPr sz="1100">
              <a:solidFill>
                <a:schemeClr val="dk1"/>
              </a:solidFill>
              <a:latin typeface="Roboto"/>
              <a:ea typeface="Roboto"/>
              <a:cs typeface="Roboto"/>
              <a:sym typeface="Roboto"/>
            </a:endParaRPr>
          </a:p>
          <a:p>
            <a:pPr indent="0" lvl="0" marL="0" rtl="0" algn="l">
              <a:lnSpc>
                <a:spcPct val="115000"/>
              </a:lnSpc>
              <a:spcBef>
                <a:spcPts val="1500"/>
              </a:spcBef>
              <a:spcAft>
                <a:spcPts val="0"/>
              </a:spcAft>
              <a:buNone/>
            </a:pPr>
            <a:r>
              <a:rPr lang="en" sz="1100">
                <a:solidFill>
                  <a:schemeClr val="dk1"/>
                </a:solidFill>
                <a:latin typeface="Roboto"/>
                <a:ea typeface="Roboto"/>
                <a:cs typeface="Roboto"/>
                <a:sym typeface="Roboto"/>
              </a:rPr>
              <a:t>Lora's versatility allows it to work effectively in both digital and print contexts. It pairs nicely with Roboto (our plain text font), as the contrast between a sans-serif font like Roboto and a serif font like Lora creates a visually appealing and balanced typographic hierarchy.</a:t>
            </a:r>
            <a:endParaRPr sz="1100">
              <a:solidFill>
                <a:schemeClr val="dk1"/>
              </a:solidFill>
              <a:latin typeface="Roboto"/>
              <a:ea typeface="Roboto"/>
              <a:cs typeface="Roboto"/>
              <a:sym typeface="Roboto"/>
            </a:endParaRPr>
          </a:p>
          <a:p>
            <a:pPr indent="0" lvl="0" marL="0" rtl="0" algn="l">
              <a:lnSpc>
                <a:spcPct val="115000"/>
              </a:lnSpc>
              <a:spcBef>
                <a:spcPts val="1500"/>
              </a:spcBef>
              <a:spcAft>
                <a:spcPts val="1500"/>
              </a:spcAft>
              <a:buNone/>
            </a:pPr>
            <a:r>
              <a:rPr lang="en" sz="1100">
                <a:solidFill>
                  <a:schemeClr val="dk1"/>
                </a:solidFill>
                <a:latin typeface="Roboto"/>
                <a:ea typeface="Roboto"/>
                <a:cs typeface="Roboto"/>
                <a:sym typeface="Roboto"/>
              </a:rPr>
              <a:t>When using Lora for titles, you can consider adjusting the font weight or size to create distinction and hierarchy between different heading levels, ensuring a clear and organized visual structure.</a:t>
            </a:r>
            <a:endParaRPr sz="1100">
              <a:solidFill>
                <a:schemeClr val="dk1"/>
              </a:solidFill>
              <a:latin typeface="Roboto"/>
              <a:ea typeface="Roboto"/>
              <a:cs typeface="Roboto"/>
              <a:sym typeface="Roboto"/>
            </a:endParaRPr>
          </a:p>
        </p:txBody>
      </p:sp>
      <p:sp>
        <p:nvSpPr>
          <p:cNvPr id="422" name="Google Shape;422;p45"/>
          <p:cNvSpPr txBox="1"/>
          <p:nvPr/>
        </p:nvSpPr>
        <p:spPr>
          <a:xfrm>
            <a:off x="4074600" y="545275"/>
            <a:ext cx="4321500" cy="1048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 sz="1700">
                <a:solidFill>
                  <a:srgbClr val="000000"/>
                </a:solidFill>
                <a:latin typeface="Lora"/>
                <a:ea typeface="Lora"/>
                <a:cs typeface="Lora"/>
                <a:sym typeface="Lora"/>
              </a:rPr>
              <a:t>ABCDEFGHIJKLMNOPQRSTUVWXYZ</a:t>
            </a:r>
            <a:endParaRPr b="1" sz="1700">
              <a:solidFill>
                <a:srgbClr val="000000"/>
              </a:solidFill>
              <a:latin typeface="Lora"/>
              <a:ea typeface="Lora"/>
              <a:cs typeface="Lora"/>
              <a:sym typeface="Lora"/>
            </a:endParaRPr>
          </a:p>
          <a:p>
            <a:pPr indent="0" lvl="0" marL="0" rtl="0" algn="l">
              <a:lnSpc>
                <a:spcPct val="115000"/>
              </a:lnSpc>
              <a:spcBef>
                <a:spcPts val="0"/>
              </a:spcBef>
              <a:spcAft>
                <a:spcPts val="0"/>
              </a:spcAft>
              <a:buNone/>
            </a:pPr>
            <a:r>
              <a:rPr b="1" lang="en" sz="1700">
                <a:solidFill>
                  <a:srgbClr val="000000"/>
                </a:solidFill>
                <a:latin typeface="Lora"/>
                <a:ea typeface="Lora"/>
                <a:cs typeface="Lora"/>
                <a:sym typeface="Lora"/>
              </a:rPr>
              <a:t>1234567890!@#$%^&amp;*()?</a:t>
            </a:r>
            <a:endParaRPr b="1" sz="1700">
              <a:solidFill>
                <a:srgbClr val="000000"/>
              </a:solidFill>
              <a:latin typeface="Lora"/>
              <a:ea typeface="Lora"/>
              <a:cs typeface="Lora"/>
              <a:sym typeface="Lora"/>
            </a:endParaRPr>
          </a:p>
          <a:p>
            <a:pPr indent="0" lvl="0" marL="0" rtl="0" algn="l">
              <a:lnSpc>
                <a:spcPct val="115000"/>
              </a:lnSpc>
              <a:spcBef>
                <a:spcPts val="0"/>
              </a:spcBef>
              <a:spcAft>
                <a:spcPts val="0"/>
              </a:spcAft>
              <a:buNone/>
            </a:pPr>
            <a:r>
              <a:rPr b="1" lang="en" sz="1700">
                <a:solidFill>
                  <a:srgbClr val="000000"/>
                </a:solidFill>
                <a:latin typeface="Lora"/>
                <a:ea typeface="Lora"/>
                <a:cs typeface="Lora"/>
                <a:sym typeface="Lora"/>
              </a:rPr>
              <a:t>abcdefghijklmnopqrstuvw</a:t>
            </a:r>
            <a:endParaRPr b="1" sz="1000">
              <a:solidFill>
                <a:srgbClr val="000000"/>
              </a:solidFill>
              <a:latin typeface="Lora"/>
              <a:ea typeface="Lora"/>
              <a:cs typeface="Lora"/>
              <a:sym typeface="Lora"/>
            </a:endParaRPr>
          </a:p>
        </p:txBody>
      </p:sp>
      <p:sp>
        <p:nvSpPr>
          <p:cNvPr id="423" name="Google Shape;423;p45"/>
          <p:cNvSpPr txBox="1"/>
          <p:nvPr/>
        </p:nvSpPr>
        <p:spPr>
          <a:xfrm>
            <a:off x="5578200" y="3419700"/>
            <a:ext cx="3794400" cy="172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0">
                <a:solidFill>
                  <a:srgbClr val="000000"/>
                </a:solidFill>
                <a:latin typeface="Lora"/>
                <a:ea typeface="Lora"/>
                <a:cs typeface="Lora"/>
                <a:sym typeface="Lora"/>
              </a:rPr>
              <a:t>Aa Aa</a:t>
            </a:r>
            <a:endParaRPr b="1" sz="10000">
              <a:latin typeface="Lora"/>
              <a:ea typeface="Lora"/>
              <a:cs typeface="Lora"/>
              <a:sym typeface="Lora"/>
            </a:endParaRPr>
          </a:p>
        </p:txBody>
      </p:sp>
      <p:sp>
        <p:nvSpPr>
          <p:cNvPr id="424" name="Google Shape;424;p45"/>
          <p:cNvSpPr/>
          <p:nvPr/>
        </p:nvSpPr>
        <p:spPr>
          <a:xfrm>
            <a:off x="4123888" y="1721538"/>
            <a:ext cx="2726700" cy="352500"/>
          </a:xfrm>
          <a:prstGeom prst="roundRect">
            <a:avLst>
              <a:gd fmla="val 23340" name="adj"/>
            </a:avLst>
          </a:prstGeom>
          <a:solidFill>
            <a:srgbClr val="24942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5"/>
          <p:cNvSpPr txBox="1"/>
          <p:nvPr/>
        </p:nvSpPr>
        <p:spPr>
          <a:xfrm>
            <a:off x="4282725" y="1743875"/>
            <a:ext cx="24090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800" u="sng">
                <a:solidFill>
                  <a:schemeClr val="lt1"/>
                </a:solidFill>
                <a:hlinkClick r:id="rId3">
                  <a:extLst>
                    <a:ext uri="{A12FA001-AC4F-418D-AE19-62706E023703}">
                      <ahyp:hlinkClr val="tx"/>
                    </a:ext>
                  </a:extLst>
                </a:hlinkClick>
              </a:rPr>
              <a:t>Download Font Lora</a:t>
            </a:r>
            <a:endParaRPr sz="800">
              <a:solidFill>
                <a:schemeClr val="lt1"/>
              </a:solidFill>
              <a:latin typeface="IBM Plex Sans Light"/>
              <a:ea typeface="IBM Plex Sans Light"/>
              <a:cs typeface="IBM Plex Sans Light"/>
              <a:sym typeface="IBM Plex Sans Light"/>
            </a:endParaRPr>
          </a:p>
        </p:txBody>
      </p:sp>
      <p:pic>
        <p:nvPicPr>
          <p:cNvPr id="426" name="Google Shape;426;p45"/>
          <p:cNvPicPr preferRelativeResize="0"/>
          <p:nvPr/>
        </p:nvPicPr>
        <p:blipFill rotWithShape="1">
          <a:blip r:embed="rId4">
            <a:alphaModFix/>
          </a:blip>
          <a:srcRect b="14950" l="25200" r="28288" t="23450"/>
          <a:stretch/>
        </p:blipFill>
        <p:spPr>
          <a:xfrm>
            <a:off x="8856725" y="4806200"/>
            <a:ext cx="272748" cy="2580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0" name="Shape 430"/>
        <p:cNvGrpSpPr/>
        <p:nvPr/>
      </p:nvGrpSpPr>
      <p:grpSpPr>
        <a:xfrm>
          <a:off x="0" y="0"/>
          <a:ext cx="0" cy="0"/>
          <a:chOff x="0" y="0"/>
          <a:chExt cx="0" cy="0"/>
        </a:xfrm>
      </p:grpSpPr>
      <p:sp>
        <p:nvSpPr>
          <p:cNvPr id="431" name="Google Shape;431;p46"/>
          <p:cNvSpPr txBox="1"/>
          <p:nvPr>
            <p:ph idx="4294967295" type="subTitle"/>
          </p:nvPr>
        </p:nvSpPr>
        <p:spPr>
          <a:xfrm>
            <a:off x="336025" y="545275"/>
            <a:ext cx="3600300" cy="8973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1200"/>
              </a:spcAft>
              <a:buNone/>
            </a:pPr>
            <a:r>
              <a:rPr b="1" lang="en" sz="2400">
                <a:solidFill>
                  <a:srgbClr val="1D5D8D"/>
                </a:solidFill>
                <a:latin typeface="Lora"/>
                <a:ea typeface="Lora"/>
                <a:cs typeface="Lora"/>
                <a:sym typeface="Lora"/>
              </a:rPr>
              <a:t>PLAIN TEXT &amp; SUBHEAD FONT</a:t>
            </a:r>
            <a:endParaRPr b="1" sz="900">
              <a:solidFill>
                <a:srgbClr val="1D5D8D"/>
              </a:solidFill>
              <a:latin typeface="Lora"/>
              <a:ea typeface="Lora"/>
              <a:cs typeface="Lora"/>
              <a:sym typeface="Lora"/>
            </a:endParaRPr>
          </a:p>
        </p:txBody>
      </p:sp>
      <p:cxnSp>
        <p:nvCxnSpPr>
          <p:cNvPr id="432" name="Google Shape;432;p46"/>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433" name="Google Shape;433;p46"/>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434" name="Google Shape;434;p46"/>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435" name="Google Shape;435;p46"/>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dk1"/>
                </a:solidFill>
                <a:latin typeface="Roboto"/>
                <a:ea typeface="Roboto"/>
                <a:cs typeface="Roboto"/>
                <a:sym typeface="Roboto"/>
              </a:rPr>
              <a:t>02.4 Typography</a:t>
            </a:r>
            <a:endParaRPr sz="800">
              <a:solidFill>
                <a:schemeClr val="dk1"/>
              </a:solidFill>
              <a:latin typeface="Roboto"/>
              <a:ea typeface="Roboto"/>
              <a:cs typeface="Roboto"/>
              <a:sym typeface="Roboto"/>
            </a:endParaRPr>
          </a:p>
        </p:txBody>
      </p:sp>
      <p:sp>
        <p:nvSpPr>
          <p:cNvPr id="436" name="Google Shape;436;p46"/>
          <p:cNvSpPr txBox="1"/>
          <p:nvPr/>
        </p:nvSpPr>
        <p:spPr>
          <a:xfrm>
            <a:off x="336025" y="1442575"/>
            <a:ext cx="3447900" cy="268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lang="en" sz="1100">
                <a:solidFill>
                  <a:schemeClr val="dk1"/>
                </a:solidFill>
                <a:latin typeface="Roboto"/>
                <a:ea typeface="Roboto"/>
                <a:cs typeface="Roboto"/>
                <a:sym typeface="Roboto"/>
              </a:rPr>
              <a:t>Roboto was selected due to its exceptional readability, making it easy for users to absorb information effortlessly. With a balanced and clean letterform, it ensures clarity and reduces eyestrain, particularly when reading content on digital screens.</a:t>
            </a:r>
            <a:endParaRPr sz="1100">
              <a:solidFill>
                <a:schemeClr val="dk1"/>
              </a:solidFill>
              <a:latin typeface="Roboto"/>
              <a:ea typeface="Roboto"/>
              <a:cs typeface="Roboto"/>
              <a:sym typeface="Roboto"/>
            </a:endParaRPr>
          </a:p>
          <a:p>
            <a:pPr indent="0" lvl="0" marL="0" rtl="0" algn="l">
              <a:lnSpc>
                <a:spcPct val="115000"/>
              </a:lnSpc>
              <a:spcBef>
                <a:spcPts val="1500"/>
              </a:spcBef>
              <a:spcAft>
                <a:spcPts val="0"/>
              </a:spcAft>
              <a:buNone/>
            </a:pPr>
            <a:r>
              <a:rPr lang="en" sz="1100">
                <a:solidFill>
                  <a:schemeClr val="dk1"/>
                </a:solidFill>
                <a:latin typeface="Roboto"/>
                <a:ea typeface="Roboto"/>
                <a:cs typeface="Roboto"/>
                <a:sym typeface="Roboto"/>
              </a:rPr>
              <a:t>Moreover, Roboto's neutral and modern aesthetic aligns well with ARU's brand image, projecting a professional and approachable vibe.</a:t>
            </a:r>
            <a:endParaRPr sz="1100">
              <a:solidFill>
                <a:schemeClr val="dk1"/>
              </a:solidFill>
              <a:latin typeface="Roboto"/>
              <a:ea typeface="Roboto"/>
              <a:cs typeface="Roboto"/>
              <a:sym typeface="Roboto"/>
            </a:endParaRPr>
          </a:p>
          <a:p>
            <a:pPr indent="0" lvl="0" marL="0" rtl="0" algn="l">
              <a:lnSpc>
                <a:spcPct val="115000"/>
              </a:lnSpc>
              <a:spcBef>
                <a:spcPts val="1500"/>
              </a:spcBef>
              <a:spcAft>
                <a:spcPts val="0"/>
              </a:spcAft>
              <a:buNone/>
            </a:pPr>
            <a:r>
              <a:t/>
            </a:r>
            <a:endParaRPr sz="1100">
              <a:solidFill>
                <a:schemeClr val="dk1"/>
              </a:solidFill>
              <a:latin typeface="Roboto"/>
              <a:ea typeface="Roboto"/>
              <a:cs typeface="Roboto"/>
              <a:sym typeface="Roboto"/>
            </a:endParaRPr>
          </a:p>
          <a:p>
            <a:pPr indent="0" lvl="0" marL="0" rtl="0" algn="l">
              <a:lnSpc>
                <a:spcPct val="115000"/>
              </a:lnSpc>
              <a:spcBef>
                <a:spcPts val="1500"/>
              </a:spcBef>
              <a:spcAft>
                <a:spcPts val="1500"/>
              </a:spcAft>
              <a:buNone/>
            </a:pPr>
            <a:r>
              <a:t/>
            </a:r>
            <a:endParaRPr sz="1100">
              <a:solidFill>
                <a:schemeClr val="dk1"/>
              </a:solidFill>
              <a:latin typeface="Roboto"/>
              <a:ea typeface="Roboto"/>
              <a:cs typeface="Roboto"/>
              <a:sym typeface="Roboto"/>
            </a:endParaRPr>
          </a:p>
        </p:txBody>
      </p:sp>
      <p:sp>
        <p:nvSpPr>
          <p:cNvPr id="437" name="Google Shape;437;p46"/>
          <p:cNvSpPr txBox="1"/>
          <p:nvPr/>
        </p:nvSpPr>
        <p:spPr>
          <a:xfrm>
            <a:off x="4112700" y="1807363"/>
            <a:ext cx="4321500" cy="1048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700">
                <a:solidFill>
                  <a:srgbClr val="000000"/>
                </a:solidFill>
                <a:latin typeface="Roboto"/>
                <a:ea typeface="Roboto"/>
                <a:cs typeface="Roboto"/>
                <a:sym typeface="Roboto"/>
              </a:rPr>
              <a:t>ABCDEFGHIJKLMNOPQRSTUVWXYZ</a:t>
            </a:r>
            <a:endParaRPr sz="17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rPr lang="en" sz="1700">
                <a:solidFill>
                  <a:srgbClr val="000000"/>
                </a:solidFill>
                <a:latin typeface="Roboto"/>
                <a:ea typeface="Roboto"/>
                <a:cs typeface="Roboto"/>
                <a:sym typeface="Roboto"/>
              </a:rPr>
              <a:t>1234567890!@#$%^&amp;*()?</a:t>
            </a:r>
            <a:endParaRPr sz="17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rPr lang="en" sz="1700">
                <a:solidFill>
                  <a:srgbClr val="000000"/>
                </a:solidFill>
                <a:latin typeface="Roboto"/>
                <a:ea typeface="Roboto"/>
                <a:cs typeface="Roboto"/>
                <a:sym typeface="Roboto"/>
              </a:rPr>
              <a:t>abcdefghijklmnopqrstuvw</a:t>
            </a:r>
            <a:endParaRPr sz="1000">
              <a:solidFill>
                <a:srgbClr val="000000"/>
              </a:solidFill>
              <a:latin typeface="Roboto"/>
              <a:ea typeface="Roboto"/>
              <a:cs typeface="Roboto"/>
              <a:sym typeface="Roboto"/>
            </a:endParaRPr>
          </a:p>
        </p:txBody>
      </p:sp>
      <p:sp>
        <p:nvSpPr>
          <p:cNvPr id="438" name="Google Shape;438;p46"/>
          <p:cNvSpPr txBox="1"/>
          <p:nvPr/>
        </p:nvSpPr>
        <p:spPr>
          <a:xfrm>
            <a:off x="5578200" y="3419700"/>
            <a:ext cx="3794400" cy="172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0">
                <a:solidFill>
                  <a:srgbClr val="000000"/>
                </a:solidFill>
                <a:latin typeface="Roboto"/>
                <a:ea typeface="Roboto"/>
                <a:cs typeface="Roboto"/>
                <a:sym typeface="Roboto"/>
              </a:rPr>
              <a:t>Aa Aa</a:t>
            </a:r>
            <a:endParaRPr sz="10000">
              <a:latin typeface="Roboto"/>
              <a:ea typeface="Roboto"/>
              <a:cs typeface="Roboto"/>
              <a:sym typeface="Roboto"/>
            </a:endParaRPr>
          </a:p>
        </p:txBody>
      </p:sp>
      <p:sp>
        <p:nvSpPr>
          <p:cNvPr id="439" name="Google Shape;439;p46"/>
          <p:cNvSpPr/>
          <p:nvPr/>
        </p:nvSpPr>
        <p:spPr>
          <a:xfrm>
            <a:off x="4161988" y="2983625"/>
            <a:ext cx="2726700" cy="352500"/>
          </a:xfrm>
          <a:prstGeom prst="roundRect">
            <a:avLst>
              <a:gd fmla="val 23340" name="adj"/>
            </a:avLst>
          </a:prstGeom>
          <a:solidFill>
            <a:srgbClr val="24942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6"/>
          <p:cNvSpPr txBox="1"/>
          <p:nvPr/>
        </p:nvSpPr>
        <p:spPr>
          <a:xfrm>
            <a:off x="4320825" y="3005963"/>
            <a:ext cx="24090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800" u="sng">
                <a:solidFill>
                  <a:schemeClr val="lt1"/>
                </a:solidFill>
                <a:hlinkClick r:id="rId3">
                  <a:extLst>
                    <a:ext uri="{A12FA001-AC4F-418D-AE19-62706E023703}">
                      <ahyp:hlinkClr val="tx"/>
                    </a:ext>
                  </a:extLst>
                </a:hlinkClick>
              </a:rPr>
              <a:t>Download Font Roboto</a:t>
            </a:r>
            <a:endParaRPr sz="800">
              <a:solidFill>
                <a:schemeClr val="lt1"/>
              </a:solidFill>
              <a:latin typeface="IBM Plex Sans Light"/>
              <a:ea typeface="IBM Plex Sans Light"/>
              <a:cs typeface="IBM Plex Sans Light"/>
              <a:sym typeface="IBM Plex Sans Light"/>
            </a:endParaRPr>
          </a:p>
        </p:txBody>
      </p:sp>
      <p:sp>
        <p:nvSpPr>
          <p:cNvPr id="441" name="Google Shape;441;p46"/>
          <p:cNvSpPr txBox="1"/>
          <p:nvPr/>
        </p:nvSpPr>
        <p:spPr>
          <a:xfrm>
            <a:off x="4150800" y="545275"/>
            <a:ext cx="4321500" cy="1048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700">
                <a:solidFill>
                  <a:srgbClr val="000000"/>
                </a:solidFill>
                <a:latin typeface="Roboto Light"/>
                <a:ea typeface="Roboto Light"/>
                <a:cs typeface="Roboto Light"/>
                <a:sym typeface="Roboto Light"/>
              </a:rPr>
              <a:t>ABCDEFGHIJKLMNOPQRSTUVWXYZ</a:t>
            </a:r>
            <a:endParaRPr sz="1700">
              <a:solidFill>
                <a:srgbClr val="000000"/>
              </a:solidFill>
              <a:latin typeface="Roboto Light"/>
              <a:ea typeface="Roboto Light"/>
              <a:cs typeface="Roboto Light"/>
              <a:sym typeface="Roboto Light"/>
            </a:endParaRPr>
          </a:p>
          <a:p>
            <a:pPr indent="0" lvl="0" marL="0" rtl="0" algn="l">
              <a:lnSpc>
                <a:spcPct val="115000"/>
              </a:lnSpc>
              <a:spcBef>
                <a:spcPts val="0"/>
              </a:spcBef>
              <a:spcAft>
                <a:spcPts val="0"/>
              </a:spcAft>
              <a:buNone/>
            </a:pPr>
            <a:r>
              <a:rPr lang="en" sz="1700">
                <a:solidFill>
                  <a:srgbClr val="000000"/>
                </a:solidFill>
                <a:latin typeface="Roboto Light"/>
                <a:ea typeface="Roboto Light"/>
                <a:cs typeface="Roboto Light"/>
                <a:sym typeface="Roboto Light"/>
              </a:rPr>
              <a:t>1234567890!@#$%^&amp;*()?</a:t>
            </a:r>
            <a:endParaRPr sz="1700">
              <a:solidFill>
                <a:srgbClr val="000000"/>
              </a:solidFill>
              <a:latin typeface="Roboto Light"/>
              <a:ea typeface="Roboto Light"/>
              <a:cs typeface="Roboto Light"/>
              <a:sym typeface="Roboto Light"/>
            </a:endParaRPr>
          </a:p>
          <a:p>
            <a:pPr indent="0" lvl="0" marL="0" rtl="0" algn="l">
              <a:lnSpc>
                <a:spcPct val="115000"/>
              </a:lnSpc>
              <a:spcBef>
                <a:spcPts val="0"/>
              </a:spcBef>
              <a:spcAft>
                <a:spcPts val="0"/>
              </a:spcAft>
              <a:buNone/>
            </a:pPr>
            <a:r>
              <a:rPr lang="en" sz="1700">
                <a:solidFill>
                  <a:srgbClr val="000000"/>
                </a:solidFill>
                <a:latin typeface="Roboto Light"/>
                <a:ea typeface="Roboto Light"/>
                <a:cs typeface="Roboto Light"/>
                <a:sym typeface="Roboto Light"/>
              </a:rPr>
              <a:t>abcdefghijklmnopqrstuvw</a:t>
            </a:r>
            <a:endParaRPr sz="1000">
              <a:solidFill>
                <a:srgbClr val="000000"/>
              </a:solidFill>
              <a:latin typeface="Roboto Light"/>
              <a:ea typeface="Roboto Light"/>
              <a:cs typeface="Roboto Light"/>
              <a:sym typeface="Roboto Light"/>
            </a:endParaRPr>
          </a:p>
        </p:txBody>
      </p:sp>
      <p:pic>
        <p:nvPicPr>
          <p:cNvPr id="442" name="Google Shape;442;p46"/>
          <p:cNvPicPr preferRelativeResize="0"/>
          <p:nvPr/>
        </p:nvPicPr>
        <p:blipFill rotWithShape="1">
          <a:blip r:embed="rId4">
            <a:alphaModFix/>
          </a:blip>
          <a:srcRect b="14950" l="25200" r="28288" t="23450"/>
          <a:stretch/>
        </p:blipFill>
        <p:spPr>
          <a:xfrm>
            <a:off x="8856725" y="4806200"/>
            <a:ext cx="272748" cy="2580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2E3A"/>
        </a:solidFill>
      </p:bgPr>
    </p:bg>
    <p:spTree>
      <p:nvGrpSpPr>
        <p:cNvPr id="446" name="Shape 446"/>
        <p:cNvGrpSpPr/>
        <p:nvPr/>
      </p:nvGrpSpPr>
      <p:grpSpPr>
        <a:xfrm>
          <a:off x="0" y="0"/>
          <a:ext cx="0" cy="0"/>
          <a:chOff x="0" y="0"/>
          <a:chExt cx="0" cy="0"/>
        </a:xfrm>
      </p:grpSpPr>
      <p:sp>
        <p:nvSpPr>
          <p:cNvPr id="447" name="Google Shape;447;p47"/>
          <p:cNvSpPr txBox="1"/>
          <p:nvPr/>
        </p:nvSpPr>
        <p:spPr>
          <a:xfrm>
            <a:off x="713100" y="2356950"/>
            <a:ext cx="7717800" cy="808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500">
                <a:solidFill>
                  <a:schemeClr val="lt1"/>
                </a:solidFill>
                <a:latin typeface="Lora"/>
                <a:ea typeface="Lora"/>
                <a:cs typeface="Lora"/>
                <a:sym typeface="Lora"/>
              </a:rPr>
              <a:t>OUR VOICE</a:t>
            </a:r>
            <a:endParaRPr b="1" sz="4500">
              <a:solidFill>
                <a:schemeClr val="lt1"/>
              </a:solidFill>
              <a:latin typeface="Lora"/>
              <a:ea typeface="Lora"/>
              <a:cs typeface="Lora"/>
              <a:sym typeface="Lora"/>
            </a:endParaRPr>
          </a:p>
        </p:txBody>
      </p:sp>
      <p:sp>
        <p:nvSpPr>
          <p:cNvPr id="448" name="Google Shape;448;p47"/>
          <p:cNvSpPr txBox="1"/>
          <p:nvPr/>
        </p:nvSpPr>
        <p:spPr>
          <a:xfrm>
            <a:off x="3499050" y="1978350"/>
            <a:ext cx="2145900" cy="378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a:solidFill>
                  <a:schemeClr val="lt1"/>
                </a:solidFill>
                <a:latin typeface="Roboto"/>
                <a:ea typeface="Roboto"/>
                <a:cs typeface="Roboto"/>
                <a:sym typeface="Roboto"/>
              </a:rPr>
              <a:t>Brand Identity</a:t>
            </a:r>
            <a:endParaRPr>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2" name="Shape 452"/>
        <p:cNvGrpSpPr/>
        <p:nvPr/>
      </p:nvGrpSpPr>
      <p:grpSpPr>
        <a:xfrm>
          <a:off x="0" y="0"/>
          <a:ext cx="0" cy="0"/>
          <a:chOff x="0" y="0"/>
          <a:chExt cx="0" cy="0"/>
        </a:xfrm>
      </p:grpSpPr>
      <p:sp>
        <p:nvSpPr>
          <p:cNvPr id="453" name="Google Shape;453;p48"/>
          <p:cNvSpPr/>
          <p:nvPr/>
        </p:nvSpPr>
        <p:spPr>
          <a:xfrm>
            <a:off x="0" y="-11575"/>
            <a:ext cx="1923000" cy="5202600"/>
          </a:xfrm>
          <a:prstGeom prst="rect">
            <a:avLst/>
          </a:prstGeom>
          <a:solidFill>
            <a:srgbClr val="1D5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4" name="Google Shape;454;p48"/>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455" name="Google Shape;455;p48"/>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456" name="Google Shape;456;p48"/>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457" name="Google Shape;457;p48"/>
          <p:cNvSpPr txBox="1"/>
          <p:nvPr/>
        </p:nvSpPr>
        <p:spPr>
          <a:xfrm>
            <a:off x="2876273" y="739988"/>
            <a:ext cx="2325600" cy="3033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1200"/>
              </a:spcAft>
              <a:buNone/>
            </a:pPr>
            <a:r>
              <a:rPr b="1" lang="en" sz="1600">
                <a:solidFill>
                  <a:srgbClr val="000000"/>
                </a:solidFill>
                <a:latin typeface="Lora"/>
                <a:ea typeface="Lora"/>
                <a:cs typeface="Lora"/>
                <a:sym typeface="Lora"/>
              </a:rPr>
              <a:t>SERIOUS VS FUNNY</a:t>
            </a:r>
            <a:endParaRPr b="1" sz="1600">
              <a:solidFill>
                <a:srgbClr val="000000"/>
              </a:solidFill>
              <a:latin typeface="Lora"/>
              <a:ea typeface="Lora"/>
              <a:cs typeface="Lora"/>
              <a:sym typeface="Lora"/>
            </a:endParaRPr>
          </a:p>
        </p:txBody>
      </p:sp>
      <p:sp>
        <p:nvSpPr>
          <p:cNvPr id="458" name="Google Shape;458;p48"/>
          <p:cNvSpPr txBox="1"/>
          <p:nvPr/>
        </p:nvSpPr>
        <p:spPr>
          <a:xfrm>
            <a:off x="2876273" y="1043290"/>
            <a:ext cx="4636800" cy="52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latin typeface="Roboto"/>
                <a:ea typeface="Roboto"/>
                <a:cs typeface="Roboto"/>
                <a:sym typeface="Roboto"/>
              </a:rPr>
              <a:t>ARU’s tone of voice is neither very serious nor very funny. In a rather neutral way, we state things as they are and the future as it will be. At ARU, we don’t joke around, yet don’t take ourselves too seriously. We just are who we are.</a:t>
            </a:r>
            <a:endParaRPr sz="10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t/>
            </a:r>
            <a:endParaRPr sz="1000">
              <a:solidFill>
                <a:srgbClr val="000000"/>
              </a:solidFill>
              <a:latin typeface="Roboto"/>
              <a:ea typeface="Roboto"/>
              <a:cs typeface="Roboto"/>
              <a:sym typeface="Roboto"/>
            </a:endParaRPr>
          </a:p>
        </p:txBody>
      </p:sp>
      <p:sp>
        <p:nvSpPr>
          <p:cNvPr id="459" name="Google Shape;459;p48"/>
          <p:cNvSpPr/>
          <p:nvPr/>
        </p:nvSpPr>
        <p:spPr>
          <a:xfrm>
            <a:off x="2858814" y="4062087"/>
            <a:ext cx="100200" cy="90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8"/>
          <p:cNvSpPr/>
          <p:nvPr/>
        </p:nvSpPr>
        <p:spPr>
          <a:xfrm>
            <a:off x="3999414" y="4072143"/>
            <a:ext cx="100200" cy="90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8"/>
          <p:cNvSpPr txBox="1"/>
          <p:nvPr/>
        </p:nvSpPr>
        <p:spPr>
          <a:xfrm rot="-5400000">
            <a:off x="2310698" y="1929662"/>
            <a:ext cx="686100" cy="270900"/>
          </a:xfrm>
          <a:prstGeom prst="rect">
            <a:avLst/>
          </a:prstGeom>
          <a:noFill/>
          <a:ln>
            <a:noFill/>
          </a:ln>
        </p:spPr>
        <p:txBody>
          <a:bodyPr anchorCtr="0" anchor="t" bIns="91425" lIns="91425" spcFirstLastPara="1" rIns="91425" wrap="square" tIns="91425">
            <a:spAutoFit/>
          </a:bodyPr>
          <a:lstStyle/>
          <a:p>
            <a:pPr indent="0" lvl="0" marL="0" rtl="0" algn="ctr">
              <a:lnSpc>
                <a:spcPct val="70000"/>
              </a:lnSpc>
              <a:spcBef>
                <a:spcPts val="0"/>
              </a:spcBef>
              <a:spcAft>
                <a:spcPts val="1200"/>
              </a:spcAft>
              <a:buNone/>
            </a:pPr>
            <a:r>
              <a:rPr lang="en" sz="800">
                <a:solidFill>
                  <a:srgbClr val="000000"/>
                </a:solidFill>
                <a:latin typeface="Roboto"/>
                <a:ea typeface="Roboto"/>
                <a:cs typeface="Roboto"/>
                <a:sym typeface="Roboto"/>
              </a:rPr>
              <a:t>Serious</a:t>
            </a:r>
            <a:endParaRPr sz="800">
              <a:latin typeface="Roboto"/>
              <a:ea typeface="Roboto"/>
              <a:cs typeface="Roboto"/>
              <a:sym typeface="Roboto"/>
            </a:endParaRPr>
          </a:p>
        </p:txBody>
      </p:sp>
      <p:sp>
        <p:nvSpPr>
          <p:cNvPr id="462" name="Google Shape;462;p48"/>
          <p:cNvSpPr txBox="1"/>
          <p:nvPr/>
        </p:nvSpPr>
        <p:spPr>
          <a:xfrm rot="5400000">
            <a:off x="7435710" y="1929650"/>
            <a:ext cx="600300" cy="270900"/>
          </a:xfrm>
          <a:prstGeom prst="rect">
            <a:avLst/>
          </a:prstGeom>
          <a:noFill/>
          <a:ln>
            <a:noFill/>
          </a:ln>
        </p:spPr>
        <p:txBody>
          <a:bodyPr anchorCtr="0" anchor="t" bIns="91425" lIns="91425" spcFirstLastPara="1" rIns="91425" wrap="square" tIns="91425">
            <a:spAutoFit/>
          </a:bodyPr>
          <a:lstStyle/>
          <a:p>
            <a:pPr indent="0" lvl="0" marL="0" rtl="0" algn="ctr">
              <a:lnSpc>
                <a:spcPct val="70000"/>
              </a:lnSpc>
              <a:spcBef>
                <a:spcPts val="0"/>
              </a:spcBef>
              <a:spcAft>
                <a:spcPts val="1200"/>
              </a:spcAft>
              <a:buNone/>
            </a:pPr>
            <a:r>
              <a:rPr lang="en" sz="800">
                <a:solidFill>
                  <a:srgbClr val="000000"/>
                </a:solidFill>
                <a:latin typeface="Roboto"/>
                <a:ea typeface="Roboto"/>
                <a:cs typeface="Roboto"/>
                <a:sym typeface="Roboto"/>
              </a:rPr>
              <a:t>Funny</a:t>
            </a:r>
            <a:endParaRPr sz="800">
              <a:latin typeface="Roboto"/>
              <a:ea typeface="Roboto"/>
              <a:cs typeface="Roboto"/>
              <a:sym typeface="Roboto"/>
            </a:endParaRPr>
          </a:p>
        </p:txBody>
      </p:sp>
      <p:sp>
        <p:nvSpPr>
          <p:cNvPr id="463" name="Google Shape;463;p48"/>
          <p:cNvSpPr txBox="1"/>
          <p:nvPr/>
        </p:nvSpPr>
        <p:spPr>
          <a:xfrm>
            <a:off x="2876263" y="2954463"/>
            <a:ext cx="4636800" cy="3033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1200"/>
              </a:spcAft>
              <a:buNone/>
            </a:pPr>
            <a:r>
              <a:rPr b="1" lang="en" sz="1600">
                <a:solidFill>
                  <a:srgbClr val="000000"/>
                </a:solidFill>
                <a:latin typeface="Lora"/>
                <a:ea typeface="Lora"/>
                <a:cs typeface="Lora"/>
                <a:sym typeface="Lora"/>
              </a:rPr>
              <a:t>FORMAL VS CASUAL</a:t>
            </a:r>
            <a:endParaRPr b="1" sz="1600">
              <a:solidFill>
                <a:srgbClr val="000000"/>
              </a:solidFill>
              <a:latin typeface="Lora"/>
              <a:ea typeface="Lora"/>
              <a:cs typeface="Lora"/>
              <a:sym typeface="Lora"/>
            </a:endParaRPr>
          </a:p>
        </p:txBody>
      </p:sp>
      <p:sp>
        <p:nvSpPr>
          <p:cNvPr id="464" name="Google Shape;464;p48"/>
          <p:cNvSpPr txBox="1"/>
          <p:nvPr/>
        </p:nvSpPr>
        <p:spPr>
          <a:xfrm>
            <a:off x="2876388" y="3257763"/>
            <a:ext cx="4636800" cy="52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latin typeface="Roboto"/>
                <a:ea typeface="Roboto"/>
                <a:cs typeface="Roboto"/>
                <a:sym typeface="Roboto"/>
              </a:rPr>
              <a:t>ARU’s tone is informal yet professional. It is easy to understand, not too complex. No long sentences or difficult words. It’s accessible for a wide range of people, but doesn’t go colloquial.</a:t>
            </a:r>
            <a:endParaRPr sz="10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t/>
            </a:r>
            <a:endParaRPr sz="1000">
              <a:solidFill>
                <a:srgbClr val="000000"/>
              </a:solidFill>
              <a:latin typeface="Roboto"/>
              <a:ea typeface="Roboto"/>
              <a:cs typeface="Roboto"/>
              <a:sym typeface="Roboto"/>
            </a:endParaRPr>
          </a:p>
        </p:txBody>
      </p:sp>
      <p:cxnSp>
        <p:nvCxnSpPr>
          <p:cNvPr id="465" name="Google Shape;465;p48"/>
          <p:cNvCxnSpPr>
            <a:stCxn id="459" idx="2"/>
            <a:endCxn id="466" idx="6"/>
          </p:cNvCxnSpPr>
          <p:nvPr/>
        </p:nvCxnSpPr>
        <p:spPr>
          <a:xfrm>
            <a:off x="2858814" y="4107087"/>
            <a:ext cx="4636800" cy="0"/>
          </a:xfrm>
          <a:prstGeom prst="straightConnector1">
            <a:avLst/>
          </a:prstGeom>
          <a:noFill/>
          <a:ln cap="flat" cmpd="sng" w="19050">
            <a:solidFill>
              <a:srgbClr val="000000"/>
            </a:solidFill>
            <a:prstDash val="solid"/>
            <a:round/>
            <a:headEnd len="med" w="med" type="none"/>
            <a:tailEnd len="med" w="med" type="none"/>
          </a:ln>
        </p:spPr>
      </p:cxnSp>
      <p:sp>
        <p:nvSpPr>
          <p:cNvPr id="466" name="Google Shape;466;p48"/>
          <p:cNvSpPr/>
          <p:nvPr/>
        </p:nvSpPr>
        <p:spPr>
          <a:xfrm>
            <a:off x="7395339" y="4061778"/>
            <a:ext cx="100200" cy="90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8"/>
          <p:cNvSpPr/>
          <p:nvPr/>
        </p:nvSpPr>
        <p:spPr>
          <a:xfrm>
            <a:off x="5183151" y="4071838"/>
            <a:ext cx="100200" cy="90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8"/>
          <p:cNvSpPr txBox="1"/>
          <p:nvPr/>
        </p:nvSpPr>
        <p:spPr>
          <a:xfrm rot="-5400000">
            <a:off x="2251888" y="3981688"/>
            <a:ext cx="803700" cy="270900"/>
          </a:xfrm>
          <a:prstGeom prst="rect">
            <a:avLst/>
          </a:prstGeom>
          <a:noFill/>
          <a:ln>
            <a:noFill/>
          </a:ln>
        </p:spPr>
        <p:txBody>
          <a:bodyPr anchorCtr="0" anchor="t" bIns="91425" lIns="91425" spcFirstLastPara="1" rIns="91425" wrap="square" tIns="91425">
            <a:spAutoFit/>
          </a:bodyPr>
          <a:lstStyle/>
          <a:p>
            <a:pPr indent="0" lvl="0" marL="0" rtl="0" algn="ctr">
              <a:lnSpc>
                <a:spcPct val="70000"/>
              </a:lnSpc>
              <a:spcBef>
                <a:spcPts val="0"/>
              </a:spcBef>
              <a:spcAft>
                <a:spcPts val="1200"/>
              </a:spcAft>
              <a:buNone/>
            </a:pPr>
            <a:r>
              <a:rPr lang="en" sz="800">
                <a:solidFill>
                  <a:srgbClr val="000000"/>
                </a:solidFill>
                <a:latin typeface="Roboto"/>
                <a:ea typeface="Roboto"/>
                <a:cs typeface="Roboto"/>
                <a:sym typeface="Roboto"/>
              </a:rPr>
              <a:t>Formal</a:t>
            </a:r>
            <a:endParaRPr sz="800">
              <a:latin typeface="Roboto"/>
              <a:ea typeface="Roboto"/>
              <a:cs typeface="Roboto"/>
              <a:sym typeface="Roboto"/>
            </a:endParaRPr>
          </a:p>
        </p:txBody>
      </p:sp>
      <p:sp>
        <p:nvSpPr>
          <p:cNvPr id="469" name="Google Shape;469;p48"/>
          <p:cNvSpPr txBox="1"/>
          <p:nvPr/>
        </p:nvSpPr>
        <p:spPr>
          <a:xfrm rot="5400000">
            <a:off x="7392788" y="3981688"/>
            <a:ext cx="686100" cy="270900"/>
          </a:xfrm>
          <a:prstGeom prst="rect">
            <a:avLst/>
          </a:prstGeom>
          <a:noFill/>
          <a:ln>
            <a:noFill/>
          </a:ln>
        </p:spPr>
        <p:txBody>
          <a:bodyPr anchorCtr="0" anchor="t" bIns="91425" lIns="91425" spcFirstLastPara="1" rIns="91425" wrap="square" tIns="91425">
            <a:spAutoFit/>
          </a:bodyPr>
          <a:lstStyle/>
          <a:p>
            <a:pPr indent="0" lvl="0" marL="0" rtl="0" algn="ctr">
              <a:lnSpc>
                <a:spcPct val="70000"/>
              </a:lnSpc>
              <a:spcBef>
                <a:spcPts val="0"/>
              </a:spcBef>
              <a:spcAft>
                <a:spcPts val="1200"/>
              </a:spcAft>
              <a:buNone/>
            </a:pPr>
            <a:r>
              <a:rPr lang="en" sz="800">
                <a:solidFill>
                  <a:srgbClr val="000000"/>
                </a:solidFill>
                <a:latin typeface="Roboto"/>
                <a:ea typeface="Roboto"/>
                <a:cs typeface="Roboto"/>
                <a:sym typeface="Roboto"/>
              </a:rPr>
              <a:t>Casual</a:t>
            </a:r>
            <a:endParaRPr sz="800">
              <a:latin typeface="Roboto"/>
              <a:ea typeface="Roboto"/>
              <a:cs typeface="Roboto"/>
              <a:sym typeface="Roboto"/>
            </a:endParaRPr>
          </a:p>
        </p:txBody>
      </p:sp>
      <p:sp>
        <p:nvSpPr>
          <p:cNvPr id="470" name="Google Shape;470;p48"/>
          <p:cNvSpPr/>
          <p:nvPr/>
        </p:nvSpPr>
        <p:spPr>
          <a:xfrm>
            <a:off x="2876263" y="2020110"/>
            <a:ext cx="100200" cy="90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8"/>
          <p:cNvSpPr/>
          <p:nvPr/>
        </p:nvSpPr>
        <p:spPr>
          <a:xfrm>
            <a:off x="4016858" y="2030167"/>
            <a:ext cx="100200" cy="90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2" name="Google Shape;472;p48"/>
          <p:cNvCxnSpPr>
            <a:stCxn id="470" idx="2"/>
            <a:endCxn id="473" idx="6"/>
          </p:cNvCxnSpPr>
          <p:nvPr/>
        </p:nvCxnSpPr>
        <p:spPr>
          <a:xfrm>
            <a:off x="2876263" y="2065110"/>
            <a:ext cx="4636800" cy="0"/>
          </a:xfrm>
          <a:prstGeom prst="straightConnector1">
            <a:avLst/>
          </a:prstGeom>
          <a:noFill/>
          <a:ln cap="flat" cmpd="sng" w="19050">
            <a:solidFill>
              <a:srgbClr val="000000"/>
            </a:solidFill>
            <a:prstDash val="solid"/>
            <a:round/>
            <a:headEnd len="med" w="med" type="none"/>
            <a:tailEnd len="med" w="med" type="none"/>
          </a:ln>
        </p:spPr>
      </p:cxnSp>
      <p:sp>
        <p:nvSpPr>
          <p:cNvPr id="473" name="Google Shape;473;p48"/>
          <p:cNvSpPr/>
          <p:nvPr/>
        </p:nvSpPr>
        <p:spPr>
          <a:xfrm>
            <a:off x="7412770" y="2019801"/>
            <a:ext cx="100200" cy="90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8"/>
          <p:cNvSpPr/>
          <p:nvPr/>
        </p:nvSpPr>
        <p:spPr>
          <a:xfrm>
            <a:off x="5200591" y="2029861"/>
            <a:ext cx="100200" cy="90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8"/>
          <p:cNvSpPr/>
          <p:nvPr/>
        </p:nvSpPr>
        <p:spPr>
          <a:xfrm>
            <a:off x="6384299" y="2019803"/>
            <a:ext cx="100200" cy="90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8"/>
          <p:cNvSpPr/>
          <p:nvPr/>
        </p:nvSpPr>
        <p:spPr>
          <a:xfrm>
            <a:off x="6211850" y="3989644"/>
            <a:ext cx="255000" cy="255000"/>
          </a:xfrm>
          <a:prstGeom prst="ellipse">
            <a:avLst/>
          </a:prstGeom>
          <a:solidFill>
            <a:srgbClr val="249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8"/>
          <p:cNvSpPr/>
          <p:nvPr/>
        </p:nvSpPr>
        <p:spPr>
          <a:xfrm>
            <a:off x="5123183" y="1947679"/>
            <a:ext cx="255000" cy="255000"/>
          </a:xfrm>
          <a:prstGeom prst="ellipse">
            <a:avLst/>
          </a:prstGeom>
          <a:solidFill>
            <a:srgbClr val="249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8"/>
          <p:cNvSpPr txBox="1"/>
          <p:nvPr/>
        </p:nvSpPr>
        <p:spPr>
          <a:xfrm rot="-5400000">
            <a:off x="-1055700" y="1983000"/>
            <a:ext cx="42072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000">
                <a:solidFill>
                  <a:schemeClr val="lt1"/>
                </a:solidFill>
                <a:latin typeface="Lora"/>
                <a:ea typeface="Lora"/>
                <a:cs typeface="Lora"/>
                <a:sym typeface="Lora"/>
              </a:rPr>
              <a:t>The </a:t>
            </a:r>
            <a:r>
              <a:rPr b="1" lang="en" sz="3000">
                <a:solidFill>
                  <a:srgbClr val="249428"/>
                </a:solidFill>
                <a:latin typeface="Lora"/>
                <a:ea typeface="Lora"/>
                <a:cs typeface="Lora"/>
                <a:sym typeface="Lora"/>
              </a:rPr>
              <a:t>4 scales</a:t>
            </a:r>
            <a:r>
              <a:rPr b="1" lang="en" sz="3000">
                <a:solidFill>
                  <a:schemeClr val="lt1"/>
                </a:solidFill>
                <a:latin typeface="Lora"/>
                <a:ea typeface="Lora"/>
                <a:cs typeface="Lora"/>
                <a:sym typeface="Lora"/>
              </a:rPr>
              <a:t> and </a:t>
            </a:r>
            <a:endParaRPr b="1" sz="3000">
              <a:solidFill>
                <a:schemeClr val="lt1"/>
              </a:solidFill>
              <a:latin typeface="Lora"/>
              <a:ea typeface="Lora"/>
              <a:cs typeface="Lora"/>
              <a:sym typeface="Lora"/>
            </a:endParaRPr>
          </a:p>
          <a:p>
            <a:pPr indent="0" lvl="0" marL="0" rtl="0" algn="ctr">
              <a:lnSpc>
                <a:spcPct val="115000"/>
              </a:lnSpc>
              <a:spcBef>
                <a:spcPts val="0"/>
              </a:spcBef>
              <a:spcAft>
                <a:spcPts val="0"/>
              </a:spcAft>
              <a:buNone/>
            </a:pPr>
            <a:r>
              <a:rPr b="1" lang="en" sz="3000">
                <a:solidFill>
                  <a:schemeClr val="lt1"/>
                </a:solidFill>
                <a:latin typeface="Lora"/>
                <a:ea typeface="Lora"/>
                <a:cs typeface="Lora"/>
                <a:sym typeface="Lora"/>
              </a:rPr>
              <a:t>tone indicators</a:t>
            </a:r>
            <a:endParaRPr b="1" sz="3000">
              <a:solidFill>
                <a:schemeClr val="lt1"/>
              </a:solidFill>
              <a:latin typeface="Lora"/>
              <a:ea typeface="Lora"/>
              <a:cs typeface="Lora"/>
              <a:sym typeface="Lora"/>
            </a:endParaRPr>
          </a:p>
        </p:txBody>
      </p:sp>
      <p:sp>
        <p:nvSpPr>
          <p:cNvPr id="479" name="Google Shape;479;p48"/>
          <p:cNvSpPr txBox="1"/>
          <p:nvPr/>
        </p:nvSpPr>
        <p:spPr>
          <a:xfrm>
            <a:off x="4700263" y="2269250"/>
            <a:ext cx="10452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00">
                <a:solidFill>
                  <a:srgbClr val="EF2E3A"/>
                </a:solidFill>
                <a:latin typeface="Roboto"/>
                <a:ea typeface="Roboto"/>
                <a:cs typeface="Roboto"/>
                <a:sym typeface="Roboto"/>
              </a:rPr>
              <a:t>INFORMATIVE</a:t>
            </a:r>
            <a:endParaRPr b="1" sz="800">
              <a:solidFill>
                <a:srgbClr val="EF2E3A"/>
              </a:solidFill>
              <a:latin typeface="Roboto"/>
              <a:ea typeface="Roboto"/>
              <a:cs typeface="Roboto"/>
              <a:sym typeface="Roboto"/>
            </a:endParaRPr>
          </a:p>
        </p:txBody>
      </p:sp>
      <p:sp>
        <p:nvSpPr>
          <p:cNvPr id="480" name="Google Shape;480;p48"/>
          <p:cNvSpPr txBox="1"/>
          <p:nvPr/>
        </p:nvSpPr>
        <p:spPr>
          <a:xfrm>
            <a:off x="5816738" y="4319700"/>
            <a:ext cx="1045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00">
                <a:solidFill>
                  <a:srgbClr val="EF2E3A"/>
                </a:solidFill>
                <a:latin typeface="Roboto"/>
                <a:ea typeface="Roboto"/>
                <a:cs typeface="Roboto"/>
                <a:sym typeface="Roboto"/>
              </a:rPr>
              <a:t>FRIENDLY PROFESSIONAL</a:t>
            </a:r>
            <a:endParaRPr b="1" sz="800">
              <a:solidFill>
                <a:srgbClr val="EF2E3A"/>
              </a:solidFill>
              <a:latin typeface="Roboto"/>
              <a:ea typeface="Roboto"/>
              <a:cs typeface="Roboto"/>
              <a:sym typeface="Roboto"/>
            </a:endParaRPr>
          </a:p>
        </p:txBody>
      </p:sp>
      <p:sp>
        <p:nvSpPr>
          <p:cNvPr id="481" name="Google Shape;481;p48"/>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dk1"/>
                </a:solidFill>
                <a:latin typeface="Roboto"/>
                <a:ea typeface="Roboto"/>
                <a:cs typeface="Roboto"/>
                <a:sym typeface="Roboto"/>
              </a:rPr>
              <a:t>02.5 Voice</a:t>
            </a:r>
            <a:endParaRPr sz="800">
              <a:solidFill>
                <a:schemeClr val="dk1"/>
              </a:solidFill>
              <a:latin typeface="Roboto"/>
              <a:ea typeface="Roboto"/>
              <a:cs typeface="Roboto"/>
              <a:sym typeface="Roboto"/>
            </a:endParaRPr>
          </a:p>
        </p:txBody>
      </p:sp>
      <p:pic>
        <p:nvPicPr>
          <p:cNvPr id="482" name="Google Shape;482;p48"/>
          <p:cNvPicPr preferRelativeResize="0"/>
          <p:nvPr/>
        </p:nvPicPr>
        <p:blipFill rotWithShape="1">
          <a:blip r:embed="rId3">
            <a:alphaModFix/>
          </a:blip>
          <a:srcRect b="14950" l="25200" r="28288" t="23450"/>
          <a:stretch/>
        </p:blipFill>
        <p:spPr>
          <a:xfrm>
            <a:off x="8856725" y="4806200"/>
            <a:ext cx="272748" cy="2580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6" name="Shape 486"/>
        <p:cNvGrpSpPr/>
        <p:nvPr/>
      </p:nvGrpSpPr>
      <p:grpSpPr>
        <a:xfrm>
          <a:off x="0" y="0"/>
          <a:ext cx="0" cy="0"/>
          <a:chOff x="0" y="0"/>
          <a:chExt cx="0" cy="0"/>
        </a:xfrm>
      </p:grpSpPr>
      <p:sp>
        <p:nvSpPr>
          <p:cNvPr id="487" name="Google Shape;487;p49"/>
          <p:cNvSpPr/>
          <p:nvPr/>
        </p:nvSpPr>
        <p:spPr>
          <a:xfrm>
            <a:off x="0" y="-11575"/>
            <a:ext cx="1923000" cy="5155200"/>
          </a:xfrm>
          <a:prstGeom prst="rect">
            <a:avLst/>
          </a:prstGeom>
          <a:solidFill>
            <a:srgbClr val="1D5D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8" name="Google Shape;488;p49"/>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489" name="Google Shape;489;p49"/>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490" name="Google Shape;490;p49"/>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491" name="Google Shape;491;p49"/>
          <p:cNvSpPr txBox="1"/>
          <p:nvPr/>
        </p:nvSpPr>
        <p:spPr>
          <a:xfrm rot="5400000">
            <a:off x="6899250" y="2412125"/>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dk1"/>
                </a:solidFill>
                <a:latin typeface="Roboto"/>
                <a:ea typeface="Roboto"/>
                <a:cs typeface="Roboto"/>
                <a:sym typeface="Roboto"/>
              </a:rPr>
              <a:t>02.5 Voice</a:t>
            </a:r>
            <a:endParaRPr sz="800">
              <a:solidFill>
                <a:schemeClr val="dk1"/>
              </a:solidFill>
              <a:latin typeface="Roboto"/>
              <a:ea typeface="Roboto"/>
              <a:cs typeface="Roboto"/>
              <a:sym typeface="Roboto"/>
            </a:endParaRPr>
          </a:p>
        </p:txBody>
      </p:sp>
      <p:sp>
        <p:nvSpPr>
          <p:cNvPr id="492" name="Google Shape;492;p49"/>
          <p:cNvSpPr txBox="1"/>
          <p:nvPr/>
        </p:nvSpPr>
        <p:spPr>
          <a:xfrm>
            <a:off x="2881288" y="566350"/>
            <a:ext cx="3194100" cy="3033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1200"/>
              </a:spcAft>
              <a:buNone/>
            </a:pPr>
            <a:r>
              <a:rPr b="1" lang="en" sz="1600">
                <a:latin typeface="Lora"/>
                <a:ea typeface="Lora"/>
                <a:cs typeface="Lora"/>
                <a:sym typeface="Lora"/>
              </a:rPr>
              <a:t>RESPECTFUL VS IRREVERENT</a:t>
            </a:r>
            <a:endParaRPr b="1" sz="1600">
              <a:solidFill>
                <a:srgbClr val="000000"/>
              </a:solidFill>
              <a:latin typeface="Lora"/>
              <a:ea typeface="Lora"/>
              <a:cs typeface="Lora"/>
              <a:sym typeface="Lora"/>
            </a:endParaRPr>
          </a:p>
        </p:txBody>
      </p:sp>
      <p:sp>
        <p:nvSpPr>
          <p:cNvPr id="493" name="Google Shape;493;p49"/>
          <p:cNvSpPr txBox="1"/>
          <p:nvPr/>
        </p:nvSpPr>
        <p:spPr>
          <a:xfrm>
            <a:off x="2881286" y="869640"/>
            <a:ext cx="4636800" cy="52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latin typeface="Roboto"/>
                <a:ea typeface="Roboto"/>
                <a:cs typeface="Roboto"/>
                <a:sym typeface="Roboto"/>
              </a:rPr>
              <a:t>ARU’s tone is respectful, as they are not trying to rebel or be an activist. They are mentors, they are listeners, they are present. They focus on the future, the possibilities, and the collaboration that is needed to build it: together.</a:t>
            </a:r>
            <a:endParaRPr sz="1000">
              <a:solidFill>
                <a:srgbClr val="000000"/>
              </a:solidFill>
              <a:latin typeface="Roboto"/>
              <a:ea typeface="Roboto"/>
              <a:cs typeface="Roboto"/>
              <a:sym typeface="Roboto"/>
            </a:endParaRPr>
          </a:p>
        </p:txBody>
      </p:sp>
      <p:sp>
        <p:nvSpPr>
          <p:cNvPr id="494" name="Google Shape;494;p49"/>
          <p:cNvSpPr/>
          <p:nvPr/>
        </p:nvSpPr>
        <p:spPr>
          <a:xfrm>
            <a:off x="2863827" y="3888437"/>
            <a:ext cx="100200" cy="90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9"/>
          <p:cNvSpPr/>
          <p:nvPr/>
        </p:nvSpPr>
        <p:spPr>
          <a:xfrm>
            <a:off x="4004427" y="3898493"/>
            <a:ext cx="100200" cy="90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9"/>
          <p:cNvSpPr txBox="1"/>
          <p:nvPr/>
        </p:nvSpPr>
        <p:spPr>
          <a:xfrm rot="-5400000">
            <a:off x="2216513" y="1766071"/>
            <a:ext cx="884400" cy="270900"/>
          </a:xfrm>
          <a:prstGeom prst="rect">
            <a:avLst/>
          </a:prstGeom>
          <a:noFill/>
          <a:ln>
            <a:noFill/>
          </a:ln>
        </p:spPr>
        <p:txBody>
          <a:bodyPr anchorCtr="0" anchor="t" bIns="91425" lIns="91425" spcFirstLastPara="1" rIns="91425" wrap="square" tIns="91425">
            <a:spAutoFit/>
          </a:bodyPr>
          <a:lstStyle/>
          <a:p>
            <a:pPr indent="0" lvl="0" marL="0" rtl="0" algn="ctr">
              <a:lnSpc>
                <a:spcPct val="70000"/>
              </a:lnSpc>
              <a:spcBef>
                <a:spcPts val="0"/>
              </a:spcBef>
              <a:spcAft>
                <a:spcPts val="1200"/>
              </a:spcAft>
              <a:buNone/>
            </a:pPr>
            <a:r>
              <a:rPr lang="en" sz="800">
                <a:latin typeface="Roboto"/>
                <a:ea typeface="Roboto"/>
                <a:cs typeface="Roboto"/>
                <a:sym typeface="Roboto"/>
              </a:rPr>
              <a:t>Respectful</a:t>
            </a:r>
            <a:endParaRPr sz="800">
              <a:latin typeface="Roboto"/>
              <a:ea typeface="Roboto"/>
              <a:cs typeface="Roboto"/>
              <a:sym typeface="Roboto"/>
            </a:endParaRPr>
          </a:p>
        </p:txBody>
      </p:sp>
      <p:sp>
        <p:nvSpPr>
          <p:cNvPr id="497" name="Google Shape;497;p49"/>
          <p:cNvSpPr txBox="1"/>
          <p:nvPr/>
        </p:nvSpPr>
        <p:spPr>
          <a:xfrm rot="5400000">
            <a:off x="7348813" y="1766075"/>
            <a:ext cx="783600" cy="270900"/>
          </a:xfrm>
          <a:prstGeom prst="rect">
            <a:avLst/>
          </a:prstGeom>
          <a:noFill/>
          <a:ln>
            <a:noFill/>
          </a:ln>
        </p:spPr>
        <p:txBody>
          <a:bodyPr anchorCtr="0" anchor="t" bIns="91425" lIns="91425" spcFirstLastPara="1" rIns="91425" wrap="square" tIns="91425">
            <a:spAutoFit/>
          </a:bodyPr>
          <a:lstStyle/>
          <a:p>
            <a:pPr indent="0" lvl="0" marL="0" rtl="0" algn="ctr">
              <a:lnSpc>
                <a:spcPct val="70000"/>
              </a:lnSpc>
              <a:spcBef>
                <a:spcPts val="0"/>
              </a:spcBef>
              <a:spcAft>
                <a:spcPts val="1200"/>
              </a:spcAft>
              <a:buNone/>
            </a:pPr>
            <a:r>
              <a:rPr lang="en" sz="800">
                <a:latin typeface="Roboto"/>
                <a:ea typeface="Roboto"/>
                <a:cs typeface="Roboto"/>
                <a:sym typeface="Roboto"/>
              </a:rPr>
              <a:t>Irreverent</a:t>
            </a:r>
            <a:endParaRPr sz="800">
              <a:latin typeface="Roboto"/>
              <a:ea typeface="Roboto"/>
              <a:cs typeface="Roboto"/>
              <a:sym typeface="Roboto"/>
            </a:endParaRPr>
          </a:p>
        </p:txBody>
      </p:sp>
      <p:sp>
        <p:nvSpPr>
          <p:cNvPr id="498" name="Google Shape;498;p49"/>
          <p:cNvSpPr txBox="1"/>
          <p:nvPr/>
        </p:nvSpPr>
        <p:spPr>
          <a:xfrm>
            <a:off x="2881275" y="2628413"/>
            <a:ext cx="4636800" cy="3033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1200"/>
              </a:spcAft>
              <a:buNone/>
            </a:pPr>
            <a:r>
              <a:rPr b="1" lang="en" sz="1600">
                <a:latin typeface="Lora"/>
                <a:ea typeface="Lora"/>
                <a:cs typeface="Lora"/>
                <a:sym typeface="Lora"/>
              </a:rPr>
              <a:t>MATTER-OF-FACT VS ENTHUSIASTIC</a:t>
            </a:r>
            <a:endParaRPr b="1" sz="1600">
              <a:solidFill>
                <a:srgbClr val="000000"/>
              </a:solidFill>
              <a:latin typeface="Lora"/>
              <a:ea typeface="Lora"/>
              <a:cs typeface="Lora"/>
              <a:sym typeface="Lora"/>
            </a:endParaRPr>
          </a:p>
        </p:txBody>
      </p:sp>
      <p:sp>
        <p:nvSpPr>
          <p:cNvPr id="499" name="Google Shape;499;p49"/>
          <p:cNvSpPr txBox="1"/>
          <p:nvPr/>
        </p:nvSpPr>
        <p:spPr>
          <a:xfrm>
            <a:off x="2881400" y="2931713"/>
            <a:ext cx="4636800" cy="52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latin typeface="Roboto"/>
                <a:ea typeface="Roboto"/>
                <a:cs typeface="Roboto"/>
                <a:sym typeface="Roboto"/>
              </a:rPr>
              <a:t>ARU’s tone is positive, activating and confident. They trust in their model and are excited to share them with the world. However, ARU keeps their calm. The tone of voice does not get too upbeat and cheerful, they stay somehow down to earth.</a:t>
            </a:r>
            <a:endParaRPr sz="10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t/>
            </a:r>
            <a:endParaRPr sz="1000">
              <a:solidFill>
                <a:srgbClr val="000000"/>
              </a:solidFill>
              <a:latin typeface="Roboto"/>
              <a:ea typeface="Roboto"/>
              <a:cs typeface="Roboto"/>
              <a:sym typeface="Roboto"/>
            </a:endParaRPr>
          </a:p>
        </p:txBody>
      </p:sp>
      <p:cxnSp>
        <p:nvCxnSpPr>
          <p:cNvPr id="500" name="Google Shape;500;p49"/>
          <p:cNvCxnSpPr>
            <a:stCxn id="494" idx="2"/>
            <a:endCxn id="501" idx="6"/>
          </p:cNvCxnSpPr>
          <p:nvPr/>
        </p:nvCxnSpPr>
        <p:spPr>
          <a:xfrm>
            <a:off x="2863827" y="3933437"/>
            <a:ext cx="4636800" cy="0"/>
          </a:xfrm>
          <a:prstGeom prst="straightConnector1">
            <a:avLst/>
          </a:prstGeom>
          <a:noFill/>
          <a:ln cap="flat" cmpd="sng" w="19050">
            <a:solidFill>
              <a:srgbClr val="000000"/>
            </a:solidFill>
            <a:prstDash val="solid"/>
            <a:round/>
            <a:headEnd len="med" w="med" type="none"/>
            <a:tailEnd len="med" w="med" type="none"/>
          </a:ln>
        </p:spPr>
      </p:cxnSp>
      <p:sp>
        <p:nvSpPr>
          <p:cNvPr id="501" name="Google Shape;501;p49"/>
          <p:cNvSpPr/>
          <p:nvPr/>
        </p:nvSpPr>
        <p:spPr>
          <a:xfrm>
            <a:off x="7400352" y="3888128"/>
            <a:ext cx="100200" cy="90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9"/>
          <p:cNvSpPr/>
          <p:nvPr/>
        </p:nvSpPr>
        <p:spPr>
          <a:xfrm>
            <a:off x="5188164" y="3898188"/>
            <a:ext cx="100200" cy="90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9"/>
          <p:cNvSpPr txBox="1"/>
          <p:nvPr/>
        </p:nvSpPr>
        <p:spPr>
          <a:xfrm rot="-5400000">
            <a:off x="2131013" y="3786575"/>
            <a:ext cx="1055400" cy="270900"/>
          </a:xfrm>
          <a:prstGeom prst="rect">
            <a:avLst/>
          </a:prstGeom>
          <a:noFill/>
          <a:ln>
            <a:noFill/>
          </a:ln>
        </p:spPr>
        <p:txBody>
          <a:bodyPr anchorCtr="0" anchor="t" bIns="91425" lIns="91425" spcFirstLastPara="1" rIns="91425" wrap="square" tIns="91425">
            <a:spAutoFit/>
          </a:bodyPr>
          <a:lstStyle/>
          <a:p>
            <a:pPr indent="0" lvl="0" marL="0" rtl="0" algn="ctr">
              <a:lnSpc>
                <a:spcPct val="70000"/>
              </a:lnSpc>
              <a:spcBef>
                <a:spcPts val="0"/>
              </a:spcBef>
              <a:spcAft>
                <a:spcPts val="1200"/>
              </a:spcAft>
              <a:buNone/>
            </a:pPr>
            <a:r>
              <a:rPr lang="en" sz="800">
                <a:latin typeface="Roboto"/>
                <a:ea typeface="Roboto"/>
                <a:cs typeface="Roboto"/>
                <a:sym typeface="Roboto"/>
              </a:rPr>
              <a:t>Matter-of-fact</a:t>
            </a:r>
            <a:endParaRPr sz="800">
              <a:latin typeface="Roboto"/>
              <a:ea typeface="Roboto"/>
              <a:cs typeface="Roboto"/>
              <a:sym typeface="Roboto"/>
            </a:endParaRPr>
          </a:p>
        </p:txBody>
      </p:sp>
      <p:sp>
        <p:nvSpPr>
          <p:cNvPr id="504" name="Google Shape;504;p49"/>
          <p:cNvSpPr txBox="1"/>
          <p:nvPr/>
        </p:nvSpPr>
        <p:spPr>
          <a:xfrm rot="5400000">
            <a:off x="7224563" y="3797975"/>
            <a:ext cx="1032600" cy="270900"/>
          </a:xfrm>
          <a:prstGeom prst="rect">
            <a:avLst/>
          </a:prstGeom>
          <a:noFill/>
          <a:ln>
            <a:noFill/>
          </a:ln>
        </p:spPr>
        <p:txBody>
          <a:bodyPr anchorCtr="0" anchor="t" bIns="91425" lIns="91425" spcFirstLastPara="1" rIns="91425" wrap="square" tIns="91425">
            <a:spAutoFit/>
          </a:bodyPr>
          <a:lstStyle/>
          <a:p>
            <a:pPr indent="0" lvl="0" marL="0" rtl="0" algn="ctr">
              <a:lnSpc>
                <a:spcPct val="70000"/>
              </a:lnSpc>
              <a:spcBef>
                <a:spcPts val="0"/>
              </a:spcBef>
              <a:spcAft>
                <a:spcPts val="1200"/>
              </a:spcAft>
              <a:buNone/>
            </a:pPr>
            <a:r>
              <a:rPr lang="en" sz="800">
                <a:latin typeface="Roboto"/>
                <a:ea typeface="Roboto"/>
                <a:cs typeface="Roboto"/>
                <a:sym typeface="Roboto"/>
              </a:rPr>
              <a:t>Enthusiastic</a:t>
            </a:r>
            <a:endParaRPr sz="800">
              <a:latin typeface="Roboto"/>
              <a:ea typeface="Roboto"/>
              <a:cs typeface="Roboto"/>
              <a:sym typeface="Roboto"/>
            </a:endParaRPr>
          </a:p>
        </p:txBody>
      </p:sp>
      <p:sp>
        <p:nvSpPr>
          <p:cNvPr id="505" name="Google Shape;505;p49"/>
          <p:cNvSpPr/>
          <p:nvPr/>
        </p:nvSpPr>
        <p:spPr>
          <a:xfrm>
            <a:off x="2881275" y="1846460"/>
            <a:ext cx="100200" cy="90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9"/>
          <p:cNvSpPr/>
          <p:nvPr/>
        </p:nvSpPr>
        <p:spPr>
          <a:xfrm>
            <a:off x="4021871" y="1856517"/>
            <a:ext cx="100200" cy="900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7" name="Google Shape;507;p49"/>
          <p:cNvCxnSpPr>
            <a:stCxn id="505" idx="2"/>
            <a:endCxn id="508" idx="6"/>
          </p:cNvCxnSpPr>
          <p:nvPr/>
        </p:nvCxnSpPr>
        <p:spPr>
          <a:xfrm>
            <a:off x="2881275" y="1891460"/>
            <a:ext cx="4636800" cy="0"/>
          </a:xfrm>
          <a:prstGeom prst="straightConnector1">
            <a:avLst/>
          </a:prstGeom>
          <a:noFill/>
          <a:ln cap="flat" cmpd="sng" w="19050">
            <a:solidFill>
              <a:srgbClr val="000000"/>
            </a:solidFill>
            <a:prstDash val="solid"/>
            <a:round/>
            <a:headEnd len="med" w="med" type="none"/>
            <a:tailEnd len="med" w="med" type="none"/>
          </a:ln>
        </p:spPr>
      </p:cxnSp>
      <p:sp>
        <p:nvSpPr>
          <p:cNvPr id="508" name="Google Shape;508;p49"/>
          <p:cNvSpPr/>
          <p:nvPr/>
        </p:nvSpPr>
        <p:spPr>
          <a:xfrm>
            <a:off x="7417783" y="1846151"/>
            <a:ext cx="100200" cy="90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9"/>
          <p:cNvSpPr/>
          <p:nvPr/>
        </p:nvSpPr>
        <p:spPr>
          <a:xfrm>
            <a:off x="5205603" y="1856211"/>
            <a:ext cx="100200" cy="90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9"/>
          <p:cNvSpPr/>
          <p:nvPr/>
        </p:nvSpPr>
        <p:spPr>
          <a:xfrm>
            <a:off x="6389312" y="1846153"/>
            <a:ext cx="100200" cy="90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9"/>
          <p:cNvSpPr/>
          <p:nvPr/>
        </p:nvSpPr>
        <p:spPr>
          <a:xfrm>
            <a:off x="6216863" y="3815994"/>
            <a:ext cx="255000" cy="255000"/>
          </a:xfrm>
          <a:prstGeom prst="ellipse">
            <a:avLst/>
          </a:prstGeom>
          <a:solidFill>
            <a:srgbClr val="249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9"/>
          <p:cNvSpPr/>
          <p:nvPr/>
        </p:nvSpPr>
        <p:spPr>
          <a:xfrm>
            <a:off x="5128195" y="1774029"/>
            <a:ext cx="255000" cy="255000"/>
          </a:xfrm>
          <a:prstGeom prst="ellipse">
            <a:avLst/>
          </a:prstGeom>
          <a:solidFill>
            <a:srgbClr val="2494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9"/>
          <p:cNvSpPr txBox="1"/>
          <p:nvPr/>
        </p:nvSpPr>
        <p:spPr>
          <a:xfrm rot="-5400000">
            <a:off x="-1055700" y="1983000"/>
            <a:ext cx="4207200" cy="117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000">
                <a:solidFill>
                  <a:schemeClr val="lt1"/>
                </a:solidFill>
                <a:latin typeface="Lora"/>
                <a:ea typeface="Lora"/>
                <a:cs typeface="Lora"/>
                <a:sym typeface="Lora"/>
              </a:rPr>
              <a:t>The </a:t>
            </a:r>
            <a:r>
              <a:rPr b="1" lang="en" sz="3000">
                <a:solidFill>
                  <a:srgbClr val="249428"/>
                </a:solidFill>
                <a:latin typeface="Lora"/>
                <a:ea typeface="Lora"/>
                <a:cs typeface="Lora"/>
                <a:sym typeface="Lora"/>
              </a:rPr>
              <a:t>4 scales</a:t>
            </a:r>
            <a:r>
              <a:rPr b="1" lang="en" sz="3000">
                <a:solidFill>
                  <a:schemeClr val="lt1"/>
                </a:solidFill>
                <a:latin typeface="Lora"/>
                <a:ea typeface="Lora"/>
                <a:cs typeface="Lora"/>
                <a:sym typeface="Lora"/>
              </a:rPr>
              <a:t> and </a:t>
            </a:r>
            <a:endParaRPr b="1" sz="3000">
              <a:solidFill>
                <a:schemeClr val="lt1"/>
              </a:solidFill>
              <a:latin typeface="Lora"/>
              <a:ea typeface="Lora"/>
              <a:cs typeface="Lora"/>
              <a:sym typeface="Lora"/>
            </a:endParaRPr>
          </a:p>
          <a:p>
            <a:pPr indent="0" lvl="0" marL="0" rtl="0" algn="ctr">
              <a:lnSpc>
                <a:spcPct val="115000"/>
              </a:lnSpc>
              <a:spcBef>
                <a:spcPts val="0"/>
              </a:spcBef>
              <a:spcAft>
                <a:spcPts val="0"/>
              </a:spcAft>
              <a:buNone/>
            </a:pPr>
            <a:r>
              <a:rPr b="1" lang="en" sz="3000">
                <a:solidFill>
                  <a:schemeClr val="lt1"/>
                </a:solidFill>
                <a:latin typeface="Lora"/>
                <a:ea typeface="Lora"/>
                <a:cs typeface="Lora"/>
                <a:sym typeface="Lora"/>
              </a:rPr>
              <a:t>tone indicators</a:t>
            </a:r>
            <a:endParaRPr b="1" sz="3000">
              <a:solidFill>
                <a:schemeClr val="lt1"/>
              </a:solidFill>
              <a:latin typeface="Lora"/>
              <a:ea typeface="Lora"/>
              <a:cs typeface="Lora"/>
              <a:sym typeface="Lora"/>
            </a:endParaRPr>
          </a:p>
        </p:txBody>
      </p:sp>
      <p:sp>
        <p:nvSpPr>
          <p:cNvPr id="514" name="Google Shape;514;p49"/>
          <p:cNvSpPr txBox="1"/>
          <p:nvPr/>
        </p:nvSpPr>
        <p:spPr>
          <a:xfrm>
            <a:off x="4654190" y="2072050"/>
            <a:ext cx="11775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00">
                <a:solidFill>
                  <a:srgbClr val="EF2E3A"/>
                </a:solidFill>
                <a:latin typeface="Roboto"/>
                <a:ea typeface="Roboto"/>
                <a:cs typeface="Roboto"/>
                <a:sym typeface="Roboto"/>
              </a:rPr>
              <a:t>SOLUTION-FOCUSED COLLABORATION</a:t>
            </a:r>
            <a:endParaRPr b="1" sz="800">
              <a:solidFill>
                <a:srgbClr val="EF2E3A"/>
              </a:solidFill>
              <a:latin typeface="Roboto"/>
              <a:ea typeface="Roboto"/>
              <a:cs typeface="Roboto"/>
              <a:sym typeface="Roboto"/>
            </a:endParaRPr>
          </a:p>
        </p:txBody>
      </p:sp>
      <p:sp>
        <p:nvSpPr>
          <p:cNvPr id="515" name="Google Shape;515;p49"/>
          <p:cNvSpPr txBox="1"/>
          <p:nvPr/>
        </p:nvSpPr>
        <p:spPr>
          <a:xfrm>
            <a:off x="5821750" y="4146050"/>
            <a:ext cx="1045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00">
                <a:solidFill>
                  <a:srgbClr val="EF2E3A"/>
                </a:solidFill>
                <a:latin typeface="Roboto"/>
                <a:ea typeface="Roboto"/>
                <a:cs typeface="Roboto"/>
                <a:sym typeface="Roboto"/>
              </a:rPr>
              <a:t>PASSIONATE POSITIVE</a:t>
            </a:r>
            <a:endParaRPr b="1" sz="800">
              <a:solidFill>
                <a:srgbClr val="EF2E3A"/>
              </a:solidFill>
              <a:latin typeface="Roboto"/>
              <a:ea typeface="Roboto"/>
              <a:cs typeface="Roboto"/>
              <a:sym typeface="Roboto"/>
            </a:endParaRPr>
          </a:p>
        </p:txBody>
      </p:sp>
      <p:pic>
        <p:nvPicPr>
          <p:cNvPr id="516" name="Google Shape;516;p49"/>
          <p:cNvPicPr preferRelativeResize="0"/>
          <p:nvPr/>
        </p:nvPicPr>
        <p:blipFill rotWithShape="1">
          <a:blip r:embed="rId3">
            <a:alphaModFix/>
          </a:blip>
          <a:srcRect b="14950" l="25200" r="28288" t="23450"/>
          <a:stretch/>
        </p:blipFill>
        <p:spPr>
          <a:xfrm>
            <a:off x="8856725" y="4806200"/>
            <a:ext cx="272748" cy="2580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cxnSp>
        <p:nvCxnSpPr>
          <p:cNvPr id="521" name="Google Shape;521;p50"/>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522" name="Google Shape;522;p50"/>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523" name="Google Shape;523;p50"/>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524" name="Google Shape;524;p50"/>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dk1"/>
                </a:solidFill>
                <a:latin typeface="Roboto"/>
                <a:ea typeface="Roboto"/>
                <a:cs typeface="Roboto"/>
                <a:sym typeface="Roboto"/>
              </a:rPr>
              <a:t>02.5 Language Usage</a:t>
            </a:r>
            <a:endParaRPr sz="800">
              <a:solidFill>
                <a:schemeClr val="dk1"/>
              </a:solidFill>
              <a:latin typeface="Roboto"/>
              <a:ea typeface="Roboto"/>
              <a:cs typeface="Roboto"/>
              <a:sym typeface="Roboto"/>
            </a:endParaRPr>
          </a:p>
        </p:txBody>
      </p:sp>
      <p:sp>
        <p:nvSpPr>
          <p:cNvPr id="525" name="Google Shape;525;p50"/>
          <p:cNvSpPr txBox="1"/>
          <p:nvPr>
            <p:ph idx="4294967295" type="subTitle"/>
          </p:nvPr>
        </p:nvSpPr>
        <p:spPr>
          <a:xfrm>
            <a:off x="336025" y="545275"/>
            <a:ext cx="3156600" cy="396600"/>
          </a:xfrm>
          <a:prstGeom prst="rect">
            <a:avLst/>
          </a:prstGeom>
        </p:spPr>
        <p:txBody>
          <a:bodyPr anchorCtr="0" anchor="t" bIns="91425" lIns="91425" spcFirstLastPara="1" rIns="91425" wrap="square" tIns="91425">
            <a:normAutofit/>
          </a:bodyPr>
          <a:lstStyle/>
          <a:p>
            <a:pPr indent="0" lvl="0" marL="0" rtl="0" algn="l">
              <a:lnSpc>
                <a:spcPct val="50000"/>
              </a:lnSpc>
              <a:spcBef>
                <a:spcPts val="0"/>
              </a:spcBef>
              <a:spcAft>
                <a:spcPts val="1200"/>
              </a:spcAft>
              <a:buNone/>
            </a:pPr>
            <a:r>
              <a:rPr b="1" lang="en">
                <a:solidFill>
                  <a:srgbClr val="1D5D8D"/>
                </a:solidFill>
                <a:latin typeface="Lora"/>
                <a:ea typeface="Lora"/>
                <a:cs typeface="Lora"/>
                <a:sym typeface="Lora"/>
              </a:rPr>
              <a:t>LANGUAGE USAGE</a:t>
            </a:r>
            <a:endParaRPr b="1" sz="300">
              <a:solidFill>
                <a:srgbClr val="1D5D8D"/>
              </a:solidFill>
              <a:latin typeface="Lora"/>
              <a:ea typeface="Lora"/>
              <a:cs typeface="Lora"/>
              <a:sym typeface="Lora"/>
            </a:endParaRPr>
          </a:p>
        </p:txBody>
      </p:sp>
      <p:sp>
        <p:nvSpPr>
          <p:cNvPr id="526" name="Google Shape;526;p50"/>
          <p:cNvSpPr txBox="1"/>
          <p:nvPr/>
        </p:nvSpPr>
        <p:spPr>
          <a:xfrm>
            <a:off x="391500" y="1433525"/>
            <a:ext cx="3278100" cy="2339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800">
                <a:solidFill>
                  <a:srgbClr val="000000"/>
                </a:solidFill>
                <a:latin typeface="Roboto"/>
                <a:ea typeface="Roboto"/>
                <a:cs typeface="Roboto"/>
                <a:sym typeface="Roboto"/>
              </a:rPr>
              <a:t>We use </a:t>
            </a:r>
            <a:r>
              <a:rPr lang="en" sz="2800">
                <a:solidFill>
                  <a:srgbClr val="239428"/>
                </a:solidFill>
                <a:latin typeface="Roboto"/>
                <a:ea typeface="Roboto"/>
                <a:cs typeface="Roboto"/>
                <a:sym typeface="Roboto"/>
              </a:rPr>
              <a:t>British English</a:t>
            </a:r>
            <a:r>
              <a:rPr lang="en" sz="2800">
                <a:solidFill>
                  <a:srgbClr val="000000"/>
                </a:solidFill>
                <a:latin typeface="Roboto"/>
                <a:ea typeface="Roboto"/>
                <a:cs typeface="Roboto"/>
                <a:sym typeface="Roboto"/>
              </a:rPr>
              <a:t>, as this is more commonly used on the African continent.</a:t>
            </a:r>
            <a:endParaRPr sz="2800">
              <a:latin typeface="Roboto"/>
              <a:ea typeface="Roboto"/>
              <a:cs typeface="Roboto"/>
              <a:sym typeface="Roboto"/>
            </a:endParaRPr>
          </a:p>
        </p:txBody>
      </p:sp>
      <p:sp>
        <p:nvSpPr>
          <p:cNvPr id="527" name="Google Shape;527;p50"/>
          <p:cNvSpPr txBox="1"/>
          <p:nvPr/>
        </p:nvSpPr>
        <p:spPr>
          <a:xfrm>
            <a:off x="4508050" y="651748"/>
            <a:ext cx="3732900" cy="1574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000">
                <a:solidFill>
                  <a:srgbClr val="239428"/>
                </a:solidFill>
                <a:latin typeface="Roboto"/>
                <a:ea typeface="Roboto"/>
                <a:cs typeface="Roboto"/>
                <a:sym typeface="Roboto"/>
              </a:rPr>
              <a:t>Correct</a:t>
            </a:r>
            <a:r>
              <a:rPr lang="en" sz="1000">
                <a:solidFill>
                  <a:srgbClr val="239428"/>
                </a:solidFill>
                <a:latin typeface="Roboto"/>
                <a:ea typeface="Roboto"/>
                <a:cs typeface="Roboto"/>
                <a:sym typeface="Roboto"/>
              </a:rPr>
              <a:t>: colour, flavour, labour </a:t>
            </a:r>
            <a:endParaRPr sz="1000">
              <a:solidFill>
                <a:srgbClr val="239428"/>
              </a:solidFill>
              <a:latin typeface="Roboto"/>
              <a:ea typeface="Roboto"/>
              <a:cs typeface="Roboto"/>
              <a:sym typeface="Roboto"/>
            </a:endParaRPr>
          </a:p>
          <a:p>
            <a:pPr indent="0" lvl="0" marL="0" rtl="0" algn="just">
              <a:lnSpc>
                <a:spcPct val="115000"/>
              </a:lnSpc>
              <a:spcBef>
                <a:spcPts val="0"/>
              </a:spcBef>
              <a:spcAft>
                <a:spcPts val="0"/>
              </a:spcAft>
              <a:buNone/>
            </a:pPr>
            <a:r>
              <a:rPr lang="en" sz="1000">
                <a:solidFill>
                  <a:srgbClr val="000000"/>
                </a:solidFill>
                <a:latin typeface="Roboto"/>
                <a:ea typeface="Roboto"/>
                <a:cs typeface="Roboto"/>
                <a:sym typeface="Roboto"/>
              </a:rPr>
              <a:t>Incorrect: color, flavor, labor</a:t>
            </a:r>
            <a:br>
              <a:rPr lang="en" sz="1000">
                <a:solidFill>
                  <a:srgbClr val="000000"/>
                </a:solidFill>
                <a:latin typeface="Roboto"/>
                <a:ea typeface="Roboto"/>
                <a:cs typeface="Roboto"/>
                <a:sym typeface="Roboto"/>
              </a:rPr>
            </a:br>
            <a:endParaRPr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rPr b="1" lang="en" sz="1000">
                <a:solidFill>
                  <a:srgbClr val="239428"/>
                </a:solidFill>
                <a:latin typeface="Roboto"/>
                <a:ea typeface="Roboto"/>
                <a:cs typeface="Roboto"/>
                <a:sym typeface="Roboto"/>
              </a:rPr>
              <a:t>Correct</a:t>
            </a:r>
            <a:r>
              <a:rPr lang="en" sz="1000">
                <a:solidFill>
                  <a:srgbClr val="239428"/>
                </a:solidFill>
                <a:latin typeface="Roboto"/>
                <a:ea typeface="Roboto"/>
                <a:cs typeface="Roboto"/>
                <a:sym typeface="Roboto"/>
              </a:rPr>
              <a:t>: organise, analyse</a:t>
            </a:r>
            <a:endParaRPr sz="1000">
              <a:solidFill>
                <a:srgbClr val="239428"/>
              </a:solidFill>
              <a:latin typeface="Roboto"/>
              <a:ea typeface="Roboto"/>
              <a:cs typeface="Roboto"/>
              <a:sym typeface="Roboto"/>
            </a:endParaRPr>
          </a:p>
          <a:p>
            <a:pPr indent="0" lvl="0" marL="0" rtl="0" algn="just">
              <a:lnSpc>
                <a:spcPct val="115000"/>
              </a:lnSpc>
              <a:spcBef>
                <a:spcPts val="0"/>
              </a:spcBef>
              <a:spcAft>
                <a:spcPts val="0"/>
              </a:spcAft>
              <a:buNone/>
            </a:pPr>
            <a:r>
              <a:rPr lang="en" sz="1000">
                <a:solidFill>
                  <a:srgbClr val="000000"/>
                </a:solidFill>
                <a:latin typeface="Roboto"/>
                <a:ea typeface="Roboto"/>
                <a:cs typeface="Roboto"/>
                <a:sym typeface="Roboto"/>
              </a:rPr>
              <a:t>Incorrect: organize, analyze</a:t>
            </a:r>
            <a:br>
              <a:rPr lang="en" sz="1000">
                <a:solidFill>
                  <a:srgbClr val="9D0C40"/>
                </a:solidFill>
                <a:latin typeface="Roboto"/>
                <a:ea typeface="Roboto"/>
                <a:cs typeface="Roboto"/>
                <a:sym typeface="Roboto"/>
              </a:rPr>
            </a:br>
            <a:endParaRPr sz="1000">
              <a:solidFill>
                <a:srgbClr val="9D0C40"/>
              </a:solidFill>
              <a:latin typeface="Roboto"/>
              <a:ea typeface="Roboto"/>
              <a:cs typeface="Roboto"/>
              <a:sym typeface="Roboto"/>
            </a:endParaRPr>
          </a:p>
          <a:p>
            <a:pPr indent="0" lvl="0" marL="0" rtl="0" algn="just">
              <a:lnSpc>
                <a:spcPct val="115000"/>
              </a:lnSpc>
              <a:spcBef>
                <a:spcPts val="0"/>
              </a:spcBef>
              <a:spcAft>
                <a:spcPts val="0"/>
              </a:spcAft>
              <a:buNone/>
            </a:pPr>
            <a:r>
              <a:rPr b="1" lang="en" sz="1000">
                <a:solidFill>
                  <a:srgbClr val="239428"/>
                </a:solidFill>
                <a:latin typeface="Roboto"/>
                <a:ea typeface="Roboto"/>
                <a:cs typeface="Roboto"/>
                <a:sym typeface="Roboto"/>
              </a:rPr>
              <a:t>Correct</a:t>
            </a:r>
            <a:r>
              <a:rPr lang="en" sz="1000">
                <a:solidFill>
                  <a:srgbClr val="239428"/>
                </a:solidFill>
                <a:latin typeface="Roboto"/>
                <a:ea typeface="Roboto"/>
                <a:cs typeface="Roboto"/>
                <a:sym typeface="Roboto"/>
              </a:rPr>
              <a:t>: travelling </a:t>
            </a:r>
            <a:endParaRPr sz="1000">
              <a:solidFill>
                <a:srgbClr val="239428"/>
              </a:solidFill>
              <a:latin typeface="Roboto"/>
              <a:ea typeface="Roboto"/>
              <a:cs typeface="Roboto"/>
              <a:sym typeface="Roboto"/>
            </a:endParaRPr>
          </a:p>
          <a:p>
            <a:pPr indent="0" lvl="0" marL="0" rtl="0" algn="just">
              <a:lnSpc>
                <a:spcPct val="115000"/>
              </a:lnSpc>
              <a:spcBef>
                <a:spcPts val="0"/>
              </a:spcBef>
              <a:spcAft>
                <a:spcPts val="0"/>
              </a:spcAft>
              <a:buNone/>
            </a:pPr>
            <a:r>
              <a:rPr lang="en" sz="1000">
                <a:solidFill>
                  <a:srgbClr val="000000"/>
                </a:solidFill>
                <a:latin typeface="Roboto"/>
                <a:ea typeface="Roboto"/>
                <a:cs typeface="Roboto"/>
                <a:sym typeface="Roboto"/>
              </a:rPr>
              <a:t>Incorrect: traveling</a:t>
            </a:r>
            <a:endParaRPr sz="1000">
              <a:solidFill>
                <a:srgbClr val="000000"/>
              </a:solidFill>
              <a:latin typeface="Roboto"/>
              <a:ea typeface="Roboto"/>
              <a:cs typeface="Roboto"/>
              <a:sym typeface="Roboto"/>
            </a:endParaRPr>
          </a:p>
        </p:txBody>
      </p:sp>
      <p:sp>
        <p:nvSpPr>
          <p:cNvPr id="528" name="Google Shape;528;p50"/>
          <p:cNvSpPr txBox="1"/>
          <p:nvPr/>
        </p:nvSpPr>
        <p:spPr>
          <a:xfrm>
            <a:off x="4508050" y="2587350"/>
            <a:ext cx="3732900" cy="1904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000">
                <a:solidFill>
                  <a:srgbClr val="239428"/>
                </a:solidFill>
                <a:latin typeface="Roboto"/>
                <a:ea typeface="Roboto"/>
                <a:cs typeface="Roboto"/>
                <a:sym typeface="Roboto"/>
              </a:rPr>
              <a:t>One - ten are written in words</a:t>
            </a:r>
            <a:r>
              <a:rPr lang="en" sz="1000">
                <a:solidFill>
                  <a:srgbClr val="000000"/>
                </a:solidFill>
                <a:latin typeface="Roboto"/>
                <a:ea typeface="Roboto"/>
                <a:cs typeface="Roboto"/>
                <a:sym typeface="Roboto"/>
              </a:rPr>
              <a:t> → nine instead of 9</a:t>
            </a:r>
            <a:endParaRPr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rPr lang="en" sz="1000">
                <a:solidFill>
                  <a:srgbClr val="239428"/>
                </a:solidFill>
                <a:latin typeface="Roboto"/>
                <a:ea typeface="Roboto"/>
                <a:cs typeface="Roboto"/>
                <a:sym typeface="Roboto"/>
              </a:rPr>
              <a:t>All above are written as numbers</a:t>
            </a:r>
            <a:r>
              <a:rPr lang="en" sz="1000">
                <a:solidFill>
                  <a:srgbClr val="000000"/>
                </a:solidFill>
                <a:latin typeface="Roboto"/>
                <a:ea typeface="Roboto"/>
                <a:cs typeface="Roboto"/>
                <a:sym typeface="Roboto"/>
              </a:rPr>
              <a:t> → 23 instead of twentythree</a:t>
            </a:r>
            <a:endParaRPr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t/>
            </a:r>
            <a:endParaRPr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rPr lang="en" sz="1000">
                <a:solidFill>
                  <a:srgbClr val="239428"/>
                </a:solidFill>
                <a:latin typeface="Roboto"/>
                <a:ea typeface="Roboto"/>
                <a:cs typeface="Roboto"/>
                <a:sym typeface="Roboto"/>
              </a:rPr>
              <a:t>pm/am in English copy</a:t>
            </a:r>
            <a:r>
              <a:rPr lang="en" sz="1000">
                <a:solidFill>
                  <a:srgbClr val="9D0C40"/>
                </a:solidFill>
                <a:latin typeface="Roboto"/>
                <a:ea typeface="Roboto"/>
                <a:cs typeface="Roboto"/>
                <a:sym typeface="Roboto"/>
              </a:rPr>
              <a:t> </a:t>
            </a:r>
            <a:r>
              <a:rPr lang="en" sz="1000">
                <a:solidFill>
                  <a:srgbClr val="000000"/>
                </a:solidFill>
                <a:latin typeface="Roboto"/>
                <a:ea typeface="Roboto"/>
                <a:cs typeface="Roboto"/>
                <a:sym typeface="Roboto"/>
              </a:rPr>
              <a:t>→ 5pm</a:t>
            </a:r>
            <a:endParaRPr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rPr lang="en" sz="1000">
                <a:solidFill>
                  <a:srgbClr val="239428"/>
                </a:solidFill>
                <a:latin typeface="Roboto"/>
                <a:ea typeface="Roboto"/>
                <a:cs typeface="Roboto"/>
                <a:sym typeface="Roboto"/>
              </a:rPr>
              <a:t>24-hour clock in Dutch copy</a:t>
            </a:r>
            <a:r>
              <a:rPr lang="en" sz="1000">
                <a:solidFill>
                  <a:srgbClr val="000000"/>
                </a:solidFill>
                <a:latin typeface="Roboto"/>
                <a:ea typeface="Roboto"/>
                <a:cs typeface="Roboto"/>
                <a:sym typeface="Roboto"/>
              </a:rPr>
              <a:t> → 17:00</a:t>
            </a:r>
            <a:endParaRPr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t/>
            </a:r>
            <a:endParaRPr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rPr lang="en" sz="1000">
                <a:solidFill>
                  <a:srgbClr val="239428"/>
                </a:solidFill>
                <a:latin typeface="Roboto"/>
                <a:ea typeface="Roboto"/>
                <a:cs typeface="Roboto"/>
                <a:sym typeface="Roboto"/>
              </a:rPr>
              <a:t>Month: fully written </a:t>
            </a:r>
            <a:r>
              <a:rPr lang="en" sz="1000">
                <a:solidFill>
                  <a:srgbClr val="000000"/>
                </a:solidFill>
                <a:latin typeface="Roboto"/>
                <a:ea typeface="Roboto"/>
                <a:cs typeface="Roboto"/>
                <a:sym typeface="Roboto"/>
              </a:rPr>
              <a:t>→ November</a:t>
            </a:r>
            <a:endParaRPr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rPr lang="en" sz="1000">
                <a:solidFill>
                  <a:srgbClr val="239428"/>
                </a:solidFill>
                <a:latin typeface="Roboto"/>
                <a:ea typeface="Roboto"/>
                <a:cs typeface="Roboto"/>
                <a:sym typeface="Roboto"/>
              </a:rPr>
              <a:t>Day of the month: numbers</a:t>
            </a:r>
            <a:r>
              <a:rPr lang="en" sz="1000">
                <a:solidFill>
                  <a:srgbClr val="000000"/>
                </a:solidFill>
                <a:latin typeface="Roboto"/>
                <a:ea typeface="Roboto"/>
                <a:cs typeface="Roboto"/>
                <a:sym typeface="Roboto"/>
              </a:rPr>
              <a:t> → </a:t>
            </a:r>
            <a:r>
              <a:rPr lang="en" sz="1000">
                <a:latin typeface="Roboto"/>
                <a:ea typeface="Roboto"/>
                <a:cs typeface="Roboto"/>
                <a:sym typeface="Roboto"/>
              </a:rPr>
              <a:t>5th November</a:t>
            </a:r>
            <a:endParaRPr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rPr lang="en" sz="1000">
                <a:solidFill>
                  <a:srgbClr val="239428"/>
                </a:solidFill>
                <a:latin typeface="Roboto"/>
                <a:ea typeface="Roboto"/>
                <a:cs typeface="Roboto"/>
                <a:sym typeface="Roboto"/>
              </a:rPr>
              <a:t>Years: numbers </a:t>
            </a:r>
            <a:r>
              <a:rPr lang="en" sz="1000">
                <a:solidFill>
                  <a:srgbClr val="000000"/>
                </a:solidFill>
                <a:latin typeface="Roboto"/>
                <a:ea typeface="Roboto"/>
                <a:cs typeface="Roboto"/>
                <a:sym typeface="Roboto"/>
              </a:rPr>
              <a:t>→ </a:t>
            </a:r>
            <a:r>
              <a:rPr lang="en" sz="1000">
                <a:latin typeface="Roboto"/>
                <a:ea typeface="Roboto"/>
                <a:cs typeface="Roboto"/>
                <a:sym typeface="Roboto"/>
              </a:rPr>
              <a:t>5th November </a:t>
            </a:r>
            <a:r>
              <a:rPr lang="en" sz="1000">
                <a:solidFill>
                  <a:srgbClr val="000000"/>
                </a:solidFill>
                <a:latin typeface="Roboto"/>
                <a:ea typeface="Roboto"/>
                <a:cs typeface="Roboto"/>
                <a:sym typeface="Roboto"/>
              </a:rPr>
              <a:t>2022</a:t>
            </a:r>
            <a:endParaRPr sz="1000">
              <a:solidFill>
                <a:srgbClr val="000000"/>
              </a:solidFill>
              <a:latin typeface="Roboto"/>
              <a:ea typeface="Roboto"/>
              <a:cs typeface="Roboto"/>
              <a:sym typeface="Roboto"/>
            </a:endParaRPr>
          </a:p>
        </p:txBody>
      </p:sp>
      <p:cxnSp>
        <p:nvCxnSpPr>
          <p:cNvPr id="529" name="Google Shape;529;p50"/>
          <p:cNvCxnSpPr/>
          <p:nvPr/>
        </p:nvCxnSpPr>
        <p:spPr>
          <a:xfrm>
            <a:off x="4000400" y="236825"/>
            <a:ext cx="0" cy="4733100"/>
          </a:xfrm>
          <a:prstGeom prst="straightConnector1">
            <a:avLst/>
          </a:prstGeom>
          <a:noFill/>
          <a:ln cap="flat" cmpd="sng" w="9525">
            <a:solidFill>
              <a:srgbClr val="24282C"/>
            </a:solidFill>
            <a:prstDash val="solid"/>
            <a:round/>
            <a:headEnd len="med" w="med" type="none"/>
            <a:tailEnd len="med" w="med" type="none"/>
          </a:ln>
        </p:spPr>
      </p:cxnSp>
      <p:pic>
        <p:nvPicPr>
          <p:cNvPr id="530" name="Google Shape;530;p50"/>
          <p:cNvPicPr preferRelativeResize="0"/>
          <p:nvPr/>
        </p:nvPicPr>
        <p:blipFill rotWithShape="1">
          <a:blip r:embed="rId3">
            <a:alphaModFix/>
          </a:blip>
          <a:srcRect b="14950" l="25200" r="28288" t="23450"/>
          <a:stretch/>
        </p:blipFill>
        <p:spPr>
          <a:xfrm>
            <a:off x="8856725" y="4806200"/>
            <a:ext cx="272748" cy="25807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cxnSp>
        <p:nvCxnSpPr>
          <p:cNvPr id="535" name="Google Shape;535;p51"/>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536" name="Google Shape;536;p51"/>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537" name="Google Shape;537;p51"/>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538" name="Google Shape;538;p51"/>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dk1"/>
                </a:solidFill>
                <a:latin typeface="Roboto"/>
                <a:ea typeface="Roboto"/>
                <a:cs typeface="Roboto"/>
                <a:sym typeface="Roboto"/>
              </a:rPr>
              <a:t>02.5 Language Usage</a:t>
            </a:r>
            <a:endParaRPr sz="800">
              <a:solidFill>
                <a:schemeClr val="dk1"/>
              </a:solidFill>
              <a:latin typeface="Roboto"/>
              <a:ea typeface="Roboto"/>
              <a:cs typeface="Roboto"/>
              <a:sym typeface="Roboto"/>
            </a:endParaRPr>
          </a:p>
        </p:txBody>
      </p:sp>
      <p:sp>
        <p:nvSpPr>
          <p:cNvPr id="539" name="Google Shape;539;p51"/>
          <p:cNvSpPr txBox="1"/>
          <p:nvPr>
            <p:ph idx="4294967295" type="subTitle"/>
          </p:nvPr>
        </p:nvSpPr>
        <p:spPr>
          <a:xfrm>
            <a:off x="336025" y="545275"/>
            <a:ext cx="3156600" cy="396600"/>
          </a:xfrm>
          <a:prstGeom prst="rect">
            <a:avLst/>
          </a:prstGeom>
        </p:spPr>
        <p:txBody>
          <a:bodyPr anchorCtr="0" anchor="t" bIns="91425" lIns="91425" spcFirstLastPara="1" rIns="91425" wrap="square" tIns="91425">
            <a:normAutofit/>
          </a:bodyPr>
          <a:lstStyle/>
          <a:p>
            <a:pPr indent="0" lvl="0" marL="0" rtl="0" algn="l">
              <a:lnSpc>
                <a:spcPct val="50000"/>
              </a:lnSpc>
              <a:spcBef>
                <a:spcPts val="0"/>
              </a:spcBef>
              <a:spcAft>
                <a:spcPts val="1200"/>
              </a:spcAft>
              <a:buNone/>
            </a:pPr>
            <a:r>
              <a:rPr b="1" lang="en">
                <a:solidFill>
                  <a:srgbClr val="1D5D8D"/>
                </a:solidFill>
                <a:latin typeface="Lora"/>
                <a:ea typeface="Lora"/>
                <a:cs typeface="Lora"/>
                <a:sym typeface="Lora"/>
              </a:rPr>
              <a:t>LANGUAGE USAGE</a:t>
            </a:r>
            <a:endParaRPr b="1" sz="300">
              <a:solidFill>
                <a:srgbClr val="1D5D8D"/>
              </a:solidFill>
              <a:latin typeface="Lora"/>
              <a:ea typeface="Lora"/>
              <a:cs typeface="Lora"/>
              <a:sym typeface="Lora"/>
            </a:endParaRPr>
          </a:p>
        </p:txBody>
      </p:sp>
      <p:cxnSp>
        <p:nvCxnSpPr>
          <p:cNvPr id="540" name="Google Shape;540;p51"/>
          <p:cNvCxnSpPr/>
          <p:nvPr/>
        </p:nvCxnSpPr>
        <p:spPr>
          <a:xfrm>
            <a:off x="4000400" y="236825"/>
            <a:ext cx="0" cy="4733100"/>
          </a:xfrm>
          <a:prstGeom prst="straightConnector1">
            <a:avLst/>
          </a:prstGeom>
          <a:noFill/>
          <a:ln cap="flat" cmpd="sng" w="9525">
            <a:solidFill>
              <a:srgbClr val="24282C"/>
            </a:solidFill>
            <a:prstDash val="solid"/>
            <a:round/>
            <a:headEnd len="med" w="med" type="none"/>
            <a:tailEnd len="med" w="med" type="none"/>
          </a:ln>
        </p:spPr>
      </p:cxnSp>
      <p:sp>
        <p:nvSpPr>
          <p:cNvPr id="541" name="Google Shape;541;p51"/>
          <p:cNvSpPr txBox="1"/>
          <p:nvPr/>
        </p:nvSpPr>
        <p:spPr>
          <a:xfrm>
            <a:off x="391500" y="1818425"/>
            <a:ext cx="3278100" cy="1569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3000">
                <a:solidFill>
                  <a:srgbClr val="239428"/>
                </a:solidFill>
                <a:latin typeface="Roboto"/>
                <a:ea typeface="Roboto"/>
                <a:cs typeface="Roboto"/>
                <a:sym typeface="Roboto"/>
              </a:rPr>
              <a:t>Active voice</a:t>
            </a:r>
            <a:r>
              <a:rPr lang="en" sz="3000">
                <a:solidFill>
                  <a:srgbClr val="000000"/>
                </a:solidFill>
                <a:latin typeface="Roboto"/>
                <a:ea typeface="Roboto"/>
                <a:cs typeface="Roboto"/>
                <a:sym typeface="Roboto"/>
              </a:rPr>
              <a:t> instead of </a:t>
            </a:r>
            <a:endParaRPr sz="3000">
              <a:solidFill>
                <a:srgbClr val="000000"/>
              </a:solidFill>
              <a:latin typeface="Roboto"/>
              <a:ea typeface="Roboto"/>
              <a:cs typeface="Roboto"/>
              <a:sym typeface="Roboto"/>
            </a:endParaRPr>
          </a:p>
          <a:p>
            <a:pPr indent="0" lvl="0" marL="0" rtl="0" algn="l">
              <a:lnSpc>
                <a:spcPct val="100000"/>
              </a:lnSpc>
              <a:spcBef>
                <a:spcPts val="0"/>
              </a:spcBef>
              <a:spcAft>
                <a:spcPts val="0"/>
              </a:spcAft>
              <a:buNone/>
            </a:pPr>
            <a:r>
              <a:rPr lang="en" sz="3000">
                <a:solidFill>
                  <a:srgbClr val="000000"/>
                </a:solidFill>
                <a:latin typeface="Roboto"/>
                <a:ea typeface="Roboto"/>
                <a:cs typeface="Roboto"/>
                <a:sym typeface="Roboto"/>
              </a:rPr>
              <a:t>passive voice.</a:t>
            </a:r>
            <a:endParaRPr sz="3000">
              <a:latin typeface="Roboto"/>
              <a:ea typeface="Roboto"/>
              <a:cs typeface="Roboto"/>
              <a:sym typeface="Roboto"/>
            </a:endParaRPr>
          </a:p>
        </p:txBody>
      </p:sp>
      <p:sp>
        <p:nvSpPr>
          <p:cNvPr id="542" name="Google Shape;542;p51"/>
          <p:cNvSpPr txBox="1"/>
          <p:nvPr/>
        </p:nvSpPr>
        <p:spPr>
          <a:xfrm>
            <a:off x="4508050" y="1818425"/>
            <a:ext cx="3732900" cy="1569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000">
                <a:solidFill>
                  <a:srgbClr val="000000"/>
                </a:solidFill>
                <a:latin typeface="Roboto"/>
                <a:ea typeface="Roboto"/>
                <a:cs typeface="Roboto"/>
                <a:sym typeface="Roboto"/>
              </a:rPr>
              <a:t>Correct</a:t>
            </a:r>
            <a:r>
              <a:rPr lang="en" sz="1000">
                <a:solidFill>
                  <a:srgbClr val="000000"/>
                </a:solidFill>
                <a:latin typeface="Roboto"/>
                <a:ea typeface="Roboto"/>
                <a:cs typeface="Roboto"/>
                <a:sym typeface="Roboto"/>
              </a:rPr>
              <a:t>: </a:t>
            </a:r>
            <a:r>
              <a:rPr lang="en" sz="1000">
                <a:latin typeface="Roboto"/>
                <a:ea typeface="Roboto"/>
                <a:cs typeface="Roboto"/>
                <a:sym typeface="Roboto"/>
              </a:rPr>
              <a:t>Joseph</a:t>
            </a:r>
            <a:r>
              <a:rPr lang="en" sz="1000">
                <a:solidFill>
                  <a:srgbClr val="000000"/>
                </a:solidFill>
                <a:latin typeface="Roboto"/>
                <a:ea typeface="Roboto"/>
                <a:cs typeface="Roboto"/>
                <a:sym typeface="Roboto"/>
              </a:rPr>
              <a:t> </a:t>
            </a:r>
            <a:r>
              <a:rPr b="1" lang="en" sz="1000">
                <a:solidFill>
                  <a:srgbClr val="239428"/>
                </a:solidFill>
                <a:latin typeface="Roboto"/>
                <a:ea typeface="Roboto"/>
                <a:cs typeface="Roboto"/>
                <a:sym typeface="Roboto"/>
              </a:rPr>
              <a:t>made</a:t>
            </a:r>
            <a:r>
              <a:rPr lang="en" sz="1000">
                <a:solidFill>
                  <a:srgbClr val="000000"/>
                </a:solidFill>
                <a:latin typeface="Roboto"/>
                <a:ea typeface="Roboto"/>
                <a:cs typeface="Roboto"/>
                <a:sym typeface="Roboto"/>
              </a:rPr>
              <a:t> a hilarious joke at the network event.</a:t>
            </a:r>
            <a:endParaRPr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rPr b="1" lang="en" sz="1000">
                <a:solidFill>
                  <a:srgbClr val="000000"/>
                </a:solidFill>
                <a:latin typeface="Roboto"/>
                <a:ea typeface="Roboto"/>
                <a:cs typeface="Roboto"/>
                <a:sym typeface="Roboto"/>
              </a:rPr>
              <a:t>Incorrect</a:t>
            </a:r>
            <a:r>
              <a:rPr lang="en" sz="1000">
                <a:solidFill>
                  <a:srgbClr val="000000"/>
                </a:solidFill>
                <a:latin typeface="Roboto"/>
                <a:ea typeface="Roboto"/>
                <a:cs typeface="Roboto"/>
                <a:sym typeface="Roboto"/>
              </a:rPr>
              <a:t>: A hilarious joke </a:t>
            </a:r>
            <a:r>
              <a:rPr b="1" lang="en" sz="1000">
                <a:solidFill>
                  <a:srgbClr val="EF2E3A"/>
                </a:solidFill>
                <a:latin typeface="Roboto"/>
                <a:ea typeface="Roboto"/>
                <a:cs typeface="Roboto"/>
                <a:sym typeface="Roboto"/>
              </a:rPr>
              <a:t>was</a:t>
            </a:r>
            <a:r>
              <a:rPr lang="en" sz="1000">
                <a:solidFill>
                  <a:srgbClr val="000000"/>
                </a:solidFill>
                <a:latin typeface="Roboto"/>
                <a:ea typeface="Roboto"/>
                <a:cs typeface="Roboto"/>
                <a:sym typeface="Roboto"/>
              </a:rPr>
              <a:t> made </a:t>
            </a:r>
            <a:r>
              <a:rPr b="1" lang="en" sz="1000">
                <a:solidFill>
                  <a:srgbClr val="EF2E3A"/>
                </a:solidFill>
                <a:latin typeface="Roboto"/>
                <a:ea typeface="Roboto"/>
                <a:cs typeface="Roboto"/>
                <a:sym typeface="Roboto"/>
              </a:rPr>
              <a:t>by</a:t>
            </a:r>
            <a:r>
              <a:rPr lang="en" sz="1000">
                <a:solidFill>
                  <a:srgbClr val="000000"/>
                </a:solidFill>
                <a:latin typeface="Roboto"/>
                <a:ea typeface="Roboto"/>
                <a:cs typeface="Roboto"/>
                <a:sym typeface="Roboto"/>
              </a:rPr>
              <a:t> </a:t>
            </a:r>
            <a:r>
              <a:rPr lang="en" sz="1000">
                <a:latin typeface="Roboto"/>
                <a:ea typeface="Roboto"/>
                <a:cs typeface="Roboto"/>
                <a:sym typeface="Roboto"/>
              </a:rPr>
              <a:t>Joseph</a:t>
            </a:r>
            <a:r>
              <a:rPr lang="en" sz="1000">
                <a:solidFill>
                  <a:srgbClr val="000000"/>
                </a:solidFill>
                <a:latin typeface="Roboto"/>
                <a:ea typeface="Roboto"/>
                <a:cs typeface="Roboto"/>
                <a:sym typeface="Roboto"/>
              </a:rPr>
              <a:t> at the network event.</a:t>
            </a:r>
            <a:endParaRPr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t/>
            </a:r>
            <a:endParaRPr b="1"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rPr b="1" lang="en" sz="1000">
                <a:solidFill>
                  <a:srgbClr val="000000"/>
                </a:solidFill>
                <a:latin typeface="Roboto"/>
                <a:ea typeface="Roboto"/>
                <a:cs typeface="Roboto"/>
                <a:sym typeface="Roboto"/>
              </a:rPr>
              <a:t>Correct: </a:t>
            </a:r>
            <a:r>
              <a:rPr lang="en" sz="1000">
                <a:latin typeface="Roboto"/>
                <a:ea typeface="Roboto"/>
                <a:cs typeface="Roboto"/>
                <a:sym typeface="Roboto"/>
              </a:rPr>
              <a:t>Rose</a:t>
            </a:r>
            <a:r>
              <a:rPr b="1" lang="en" sz="1000">
                <a:solidFill>
                  <a:srgbClr val="000000"/>
                </a:solidFill>
                <a:latin typeface="Roboto"/>
                <a:ea typeface="Roboto"/>
                <a:cs typeface="Roboto"/>
                <a:sym typeface="Roboto"/>
              </a:rPr>
              <a:t> </a:t>
            </a:r>
            <a:r>
              <a:rPr b="1" lang="en" sz="1000">
                <a:solidFill>
                  <a:srgbClr val="239428"/>
                </a:solidFill>
                <a:latin typeface="Roboto"/>
                <a:ea typeface="Roboto"/>
                <a:cs typeface="Roboto"/>
                <a:sym typeface="Roboto"/>
              </a:rPr>
              <a:t>will bake</a:t>
            </a:r>
            <a:r>
              <a:rPr lang="en" sz="1000">
                <a:solidFill>
                  <a:srgbClr val="9D0C40"/>
                </a:solidFill>
                <a:latin typeface="Roboto"/>
                <a:ea typeface="Roboto"/>
                <a:cs typeface="Roboto"/>
                <a:sym typeface="Roboto"/>
              </a:rPr>
              <a:t> </a:t>
            </a:r>
            <a:r>
              <a:rPr lang="en" sz="1000">
                <a:solidFill>
                  <a:srgbClr val="000000"/>
                </a:solidFill>
                <a:latin typeface="Roboto"/>
                <a:ea typeface="Roboto"/>
                <a:cs typeface="Roboto"/>
                <a:sym typeface="Roboto"/>
              </a:rPr>
              <a:t>one hundred cupcakes for the upcoming company outing.</a:t>
            </a:r>
            <a:endParaRPr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rPr b="1" lang="en" sz="1000">
                <a:solidFill>
                  <a:srgbClr val="000000"/>
                </a:solidFill>
                <a:latin typeface="Roboto"/>
                <a:ea typeface="Roboto"/>
                <a:cs typeface="Roboto"/>
                <a:sym typeface="Roboto"/>
              </a:rPr>
              <a:t>Incorrect</a:t>
            </a:r>
            <a:r>
              <a:rPr lang="en" sz="1000">
                <a:solidFill>
                  <a:srgbClr val="000000"/>
                </a:solidFill>
                <a:latin typeface="Roboto"/>
                <a:ea typeface="Roboto"/>
                <a:cs typeface="Roboto"/>
                <a:sym typeface="Roboto"/>
              </a:rPr>
              <a:t>: One hundred cupcakes </a:t>
            </a:r>
            <a:r>
              <a:rPr b="1" lang="en" sz="1000">
                <a:solidFill>
                  <a:srgbClr val="EF2E3A"/>
                </a:solidFill>
                <a:latin typeface="Roboto"/>
                <a:ea typeface="Roboto"/>
                <a:cs typeface="Roboto"/>
                <a:sym typeface="Roboto"/>
              </a:rPr>
              <a:t>will be baked</a:t>
            </a:r>
            <a:r>
              <a:rPr lang="en" sz="1000">
                <a:solidFill>
                  <a:srgbClr val="000000"/>
                </a:solidFill>
                <a:latin typeface="Roboto"/>
                <a:ea typeface="Roboto"/>
                <a:cs typeface="Roboto"/>
                <a:sym typeface="Roboto"/>
              </a:rPr>
              <a:t> by </a:t>
            </a:r>
            <a:r>
              <a:rPr lang="en" sz="1000">
                <a:latin typeface="Roboto"/>
                <a:ea typeface="Roboto"/>
                <a:cs typeface="Roboto"/>
                <a:sym typeface="Roboto"/>
              </a:rPr>
              <a:t>Rose</a:t>
            </a:r>
            <a:r>
              <a:rPr lang="en" sz="1000">
                <a:solidFill>
                  <a:srgbClr val="000000"/>
                </a:solidFill>
                <a:latin typeface="Roboto"/>
                <a:ea typeface="Roboto"/>
                <a:cs typeface="Roboto"/>
                <a:sym typeface="Roboto"/>
              </a:rPr>
              <a:t> for the upcoming company outing.</a:t>
            </a:r>
            <a:endParaRPr sz="1000">
              <a:solidFill>
                <a:srgbClr val="000000"/>
              </a:solidFill>
              <a:latin typeface="Roboto"/>
              <a:ea typeface="Roboto"/>
              <a:cs typeface="Roboto"/>
              <a:sym typeface="Roboto"/>
            </a:endParaRPr>
          </a:p>
        </p:txBody>
      </p:sp>
      <p:pic>
        <p:nvPicPr>
          <p:cNvPr id="543" name="Google Shape;543;p51"/>
          <p:cNvPicPr preferRelativeResize="0"/>
          <p:nvPr/>
        </p:nvPicPr>
        <p:blipFill rotWithShape="1">
          <a:blip r:embed="rId3">
            <a:alphaModFix/>
          </a:blip>
          <a:srcRect b="14950" l="25200" r="28288" t="23450"/>
          <a:stretch/>
        </p:blipFill>
        <p:spPr>
          <a:xfrm>
            <a:off x="8856725" y="4806200"/>
            <a:ext cx="272748" cy="2580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16"/>
          <p:cNvSpPr txBox="1"/>
          <p:nvPr/>
        </p:nvSpPr>
        <p:spPr>
          <a:xfrm rot="-5400000">
            <a:off x="-900275" y="2153850"/>
            <a:ext cx="3595200" cy="8358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700">
                <a:solidFill>
                  <a:srgbClr val="249428"/>
                </a:solidFill>
                <a:latin typeface="Lora"/>
                <a:ea typeface="Lora"/>
                <a:cs typeface="Lora"/>
                <a:sym typeface="Lora"/>
              </a:rPr>
              <a:t>CONTENTS</a:t>
            </a:r>
            <a:endParaRPr b="1" sz="6200">
              <a:solidFill>
                <a:srgbClr val="249428"/>
              </a:solidFill>
              <a:latin typeface="Lora"/>
              <a:ea typeface="Lora"/>
              <a:cs typeface="Lora"/>
              <a:sym typeface="Lora"/>
            </a:endParaRPr>
          </a:p>
        </p:txBody>
      </p:sp>
      <p:sp>
        <p:nvSpPr>
          <p:cNvPr id="84" name="Google Shape;84;p16"/>
          <p:cNvSpPr txBox="1"/>
          <p:nvPr/>
        </p:nvSpPr>
        <p:spPr>
          <a:xfrm>
            <a:off x="1619700" y="1008600"/>
            <a:ext cx="2952300" cy="312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latin typeface="Roboto Black"/>
                <a:ea typeface="Roboto Black"/>
                <a:cs typeface="Roboto Black"/>
                <a:sym typeface="Roboto Black"/>
              </a:rPr>
              <a:t>01</a:t>
            </a:r>
            <a:r>
              <a:rPr lang="en">
                <a:solidFill>
                  <a:srgbClr val="1D5D8D"/>
                </a:solidFill>
                <a:latin typeface="Roboto Black"/>
                <a:ea typeface="Roboto Black"/>
                <a:cs typeface="Roboto Black"/>
                <a:sym typeface="Roboto Black"/>
              </a:rPr>
              <a:t> </a:t>
            </a:r>
            <a:r>
              <a:rPr lang="en">
                <a:solidFill>
                  <a:srgbClr val="1D5D8D"/>
                </a:solidFill>
                <a:latin typeface="Roboto Black"/>
                <a:ea typeface="Roboto Black"/>
                <a:cs typeface="Roboto Black"/>
                <a:sym typeface="Roboto Black"/>
              </a:rPr>
              <a:t>ARU</a:t>
            </a:r>
            <a:r>
              <a:rPr lang="en">
                <a:solidFill>
                  <a:schemeClr val="dk1"/>
                </a:solidFill>
                <a:latin typeface="Roboto Black"/>
                <a:ea typeface="Roboto Black"/>
                <a:cs typeface="Roboto Black"/>
                <a:sym typeface="Roboto Black"/>
              </a:rPr>
              <a:t> inside out</a:t>
            </a:r>
            <a:endParaRPr>
              <a:solidFill>
                <a:schemeClr val="dk1"/>
              </a:solidFill>
              <a:latin typeface="Roboto Black"/>
              <a:ea typeface="Roboto Black"/>
              <a:cs typeface="Roboto Black"/>
              <a:sym typeface="Roboto Black"/>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01.1 Building Blocks</a:t>
            </a:r>
            <a:br>
              <a:rPr lang="en">
                <a:solidFill>
                  <a:schemeClr val="dk1"/>
                </a:solidFill>
                <a:latin typeface="Roboto"/>
                <a:ea typeface="Roboto"/>
                <a:cs typeface="Roboto"/>
                <a:sym typeface="Roboto"/>
              </a:rPr>
            </a:br>
            <a:r>
              <a:rPr lang="en">
                <a:solidFill>
                  <a:schemeClr val="dk1"/>
                </a:solidFill>
                <a:latin typeface="Roboto"/>
                <a:ea typeface="Roboto"/>
                <a:cs typeface="Roboto"/>
                <a:sym typeface="Roboto"/>
              </a:rPr>
              <a:t>01.2 Brand Story</a:t>
            </a:r>
            <a:br>
              <a:rPr lang="en">
                <a:solidFill>
                  <a:schemeClr val="dk1"/>
                </a:solidFill>
                <a:latin typeface="Roboto"/>
                <a:ea typeface="Roboto"/>
                <a:cs typeface="Roboto"/>
                <a:sym typeface="Roboto"/>
              </a:rPr>
            </a:br>
            <a:r>
              <a:rPr lang="en">
                <a:solidFill>
                  <a:schemeClr val="dk1"/>
                </a:solidFill>
                <a:latin typeface="Roboto"/>
                <a:ea typeface="Roboto"/>
                <a:cs typeface="Roboto"/>
                <a:sym typeface="Roboto"/>
              </a:rPr>
              <a:t>01.3 Audiences</a:t>
            </a:r>
            <a:br>
              <a:rPr lang="en">
                <a:solidFill>
                  <a:schemeClr val="dk1"/>
                </a:solidFill>
                <a:latin typeface="Roboto"/>
                <a:ea typeface="Roboto"/>
                <a:cs typeface="Roboto"/>
                <a:sym typeface="Roboto"/>
              </a:rPr>
            </a:b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Black"/>
                <a:ea typeface="Roboto Black"/>
                <a:cs typeface="Roboto Black"/>
                <a:sym typeface="Roboto Black"/>
              </a:rPr>
              <a:t>02 Brand Identity</a:t>
            </a:r>
            <a:br>
              <a:rPr lang="en">
                <a:solidFill>
                  <a:schemeClr val="dk1"/>
                </a:solidFill>
                <a:latin typeface="Roboto"/>
                <a:ea typeface="Roboto"/>
                <a:cs typeface="Roboto"/>
                <a:sym typeface="Roboto"/>
              </a:rPr>
            </a:br>
            <a:r>
              <a:rPr lang="en">
                <a:solidFill>
                  <a:schemeClr val="dk1"/>
                </a:solidFill>
                <a:latin typeface="Roboto"/>
                <a:ea typeface="Roboto"/>
                <a:cs typeface="Roboto"/>
                <a:sym typeface="Roboto"/>
              </a:rPr>
              <a:t>02.1 Brand Personality</a:t>
            </a:r>
            <a:br>
              <a:rPr lang="en">
                <a:solidFill>
                  <a:schemeClr val="dk1"/>
                </a:solidFill>
                <a:latin typeface="Roboto"/>
                <a:ea typeface="Roboto"/>
                <a:cs typeface="Roboto"/>
                <a:sym typeface="Roboto"/>
              </a:rPr>
            </a:br>
            <a:r>
              <a:rPr lang="en">
                <a:solidFill>
                  <a:schemeClr val="dk1"/>
                </a:solidFill>
                <a:latin typeface="Roboto"/>
                <a:ea typeface="Roboto"/>
                <a:cs typeface="Roboto"/>
                <a:sym typeface="Roboto"/>
              </a:rPr>
              <a:t>02.2 Our Logo</a:t>
            </a:r>
            <a:br>
              <a:rPr lang="en">
                <a:solidFill>
                  <a:schemeClr val="dk1"/>
                </a:solidFill>
                <a:latin typeface="Roboto"/>
                <a:ea typeface="Roboto"/>
                <a:cs typeface="Roboto"/>
                <a:sym typeface="Roboto"/>
              </a:rPr>
            </a:br>
            <a:r>
              <a:rPr lang="en">
                <a:solidFill>
                  <a:schemeClr val="dk1"/>
                </a:solidFill>
                <a:latin typeface="Roboto"/>
                <a:ea typeface="Roboto"/>
                <a:cs typeface="Roboto"/>
                <a:sym typeface="Roboto"/>
              </a:rPr>
              <a:t>02.3 Colour Palette</a:t>
            </a:r>
            <a:br>
              <a:rPr lang="en">
                <a:solidFill>
                  <a:schemeClr val="dk1"/>
                </a:solidFill>
                <a:latin typeface="Roboto"/>
                <a:ea typeface="Roboto"/>
                <a:cs typeface="Roboto"/>
                <a:sym typeface="Roboto"/>
              </a:rPr>
            </a:br>
            <a:r>
              <a:rPr lang="en">
                <a:solidFill>
                  <a:schemeClr val="dk1"/>
                </a:solidFill>
                <a:latin typeface="Roboto"/>
                <a:ea typeface="Roboto"/>
                <a:cs typeface="Roboto"/>
                <a:sym typeface="Roboto"/>
              </a:rPr>
              <a:t>02.4 Typography</a:t>
            </a:r>
            <a:br>
              <a:rPr lang="en">
                <a:solidFill>
                  <a:schemeClr val="dk1"/>
                </a:solidFill>
                <a:latin typeface="Roboto"/>
                <a:ea typeface="Roboto"/>
                <a:cs typeface="Roboto"/>
                <a:sym typeface="Roboto"/>
              </a:rPr>
            </a:br>
            <a:r>
              <a:rPr lang="en">
                <a:solidFill>
                  <a:schemeClr val="dk1"/>
                </a:solidFill>
                <a:latin typeface="Roboto"/>
                <a:ea typeface="Roboto"/>
                <a:cs typeface="Roboto"/>
                <a:sym typeface="Roboto"/>
              </a:rPr>
              <a:t>02.5 Our Voice</a:t>
            </a:r>
            <a:br>
              <a:rPr lang="en">
                <a:solidFill>
                  <a:schemeClr val="dk1"/>
                </a:solidFill>
                <a:latin typeface="Roboto"/>
                <a:ea typeface="Roboto"/>
                <a:cs typeface="Roboto"/>
                <a:sym typeface="Roboto"/>
              </a:rPr>
            </a:br>
            <a:r>
              <a:rPr lang="en">
                <a:solidFill>
                  <a:schemeClr val="dk1"/>
                </a:solidFill>
                <a:latin typeface="Roboto"/>
                <a:ea typeface="Roboto"/>
                <a:cs typeface="Roboto"/>
                <a:sym typeface="Roboto"/>
              </a:rPr>
              <a:t>02.6 Imagery</a:t>
            </a:r>
            <a:endParaRPr>
              <a:solidFill>
                <a:schemeClr val="dk1"/>
              </a:solidFill>
              <a:latin typeface="Roboto"/>
              <a:ea typeface="Roboto"/>
              <a:cs typeface="Roboto"/>
              <a:sym typeface="Roboto"/>
            </a:endParaRPr>
          </a:p>
        </p:txBody>
      </p:sp>
      <p:cxnSp>
        <p:nvCxnSpPr>
          <p:cNvPr id="85" name="Google Shape;85;p16"/>
          <p:cNvCxnSpPr/>
          <p:nvPr/>
        </p:nvCxnSpPr>
        <p:spPr>
          <a:xfrm rot="5400000">
            <a:off x="61737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86" name="Google Shape;86;p16"/>
          <p:cNvCxnSpPr/>
          <p:nvPr/>
        </p:nvCxnSpPr>
        <p:spPr>
          <a:xfrm rot="5400000">
            <a:off x="62499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87" name="Google Shape;87;p16"/>
          <p:cNvCxnSpPr/>
          <p:nvPr/>
        </p:nvCxnSpPr>
        <p:spPr>
          <a:xfrm rot="5400000">
            <a:off x="6326100" y="2544250"/>
            <a:ext cx="5483400" cy="0"/>
          </a:xfrm>
          <a:prstGeom prst="straightConnector1">
            <a:avLst/>
          </a:prstGeom>
          <a:noFill/>
          <a:ln cap="flat" cmpd="sng" w="38100">
            <a:solidFill>
              <a:srgbClr val="EF2E3A"/>
            </a:solidFill>
            <a:prstDash val="solid"/>
            <a:round/>
            <a:headEnd len="med" w="med" type="none"/>
            <a:tailEnd len="med" w="med" type="none"/>
          </a:ln>
        </p:spPr>
      </p:cxnSp>
      <p:pic>
        <p:nvPicPr>
          <p:cNvPr id="88" name="Google Shape;88;p16"/>
          <p:cNvPicPr preferRelativeResize="0"/>
          <p:nvPr/>
        </p:nvPicPr>
        <p:blipFill rotWithShape="1">
          <a:blip r:embed="rId3">
            <a:alphaModFix/>
          </a:blip>
          <a:srcRect b="0" l="-18045" r="-18045" t="-1419"/>
          <a:stretch/>
        </p:blipFill>
        <p:spPr>
          <a:xfrm>
            <a:off x="4712450" y="891375"/>
            <a:ext cx="3452931" cy="33607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cxnSp>
        <p:nvCxnSpPr>
          <p:cNvPr id="548" name="Google Shape;548;p52"/>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549" name="Google Shape;549;p52"/>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550" name="Google Shape;550;p52"/>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551" name="Google Shape;551;p52"/>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dk1"/>
                </a:solidFill>
                <a:latin typeface="Roboto"/>
                <a:ea typeface="Roboto"/>
                <a:cs typeface="Roboto"/>
                <a:sym typeface="Roboto"/>
              </a:rPr>
              <a:t>02.5 Language Usage</a:t>
            </a:r>
            <a:endParaRPr sz="800">
              <a:solidFill>
                <a:schemeClr val="dk1"/>
              </a:solidFill>
              <a:latin typeface="Roboto"/>
              <a:ea typeface="Roboto"/>
              <a:cs typeface="Roboto"/>
              <a:sym typeface="Roboto"/>
            </a:endParaRPr>
          </a:p>
        </p:txBody>
      </p:sp>
      <p:sp>
        <p:nvSpPr>
          <p:cNvPr id="552" name="Google Shape;552;p52"/>
          <p:cNvSpPr txBox="1"/>
          <p:nvPr>
            <p:ph idx="4294967295" type="subTitle"/>
          </p:nvPr>
        </p:nvSpPr>
        <p:spPr>
          <a:xfrm>
            <a:off x="336025" y="545275"/>
            <a:ext cx="3156600" cy="396600"/>
          </a:xfrm>
          <a:prstGeom prst="rect">
            <a:avLst/>
          </a:prstGeom>
        </p:spPr>
        <p:txBody>
          <a:bodyPr anchorCtr="0" anchor="t" bIns="91425" lIns="91425" spcFirstLastPara="1" rIns="91425" wrap="square" tIns="91425">
            <a:normAutofit/>
          </a:bodyPr>
          <a:lstStyle/>
          <a:p>
            <a:pPr indent="0" lvl="0" marL="0" rtl="0" algn="l">
              <a:lnSpc>
                <a:spcPct val="50000"/>
              </a:lnSpc>
              <a:spcBef>
                <a:spcPts val="0"/>
              </a:spcBef>
              <a:spcAft>
                <a:spcPts val="1200"/>
              </a:spcAft>
              <a:buNone/>
            </a:pPr>
            <a:r>
              <a:rPr b="1" lang="en">
                <a:solidFill>
                  <a:srgbClr val="1D5D8D"/>
                </a:solidFill>
                <a:latin typeface="Lora"/>
                <a:ea typeface="Lora"/>
                <a:cs typeface="Lora"/>
                <a:sym typeface="Lora"/>
              </a:rPr>
              <a:t>LANGUAGE USAGE</a:t>
            </a:r>
            <a:endParaRPr b="1" sz="300">
              <a:solidFill>
                <a:srgbClr val="1D5D8D"/>
              </a:solidFill>
              <a:latin typeface="Lora"/>
              <a:ea typeface="Lora"/>
              <a:cs typeface="Lora"/>
              <a:sym typeface="Lora"/>
            </a:endParaRPr>
          </a:p>
        </p:txBody>
      </p:sp>
      <p:cxnSp>
        <p:nvCxnSpPr>
          <p:cNvPr id="553" name="Google Shape;553;p52"/>
          <p:cNvCxnSpPr/>
          <p:nvPr/>
        </p:nvCxnSpPr>
        <p:spPr>
          <a:xfrm>
            <a:off x="4000400" y="236825"/>
            <a:ext cx="0" cy="4733100"/>
          </a:xfrm>
          <a:prstGeom prst="straightConnector1">
            <a:avLst/>
          </a:prstGeom>
          <a:noFill/>
          <a:ln cap="flat" cmpd="sng" w="9525">
            <a:solidFill>
              <a:srgbClr val="24282C"/>
            </a:solidFill>
            <a:prstDash val="solid"/>
            <a:round/>
            <a:headEnd len="med" w="med" type="none"/>
            <a:tailEnd len="med" w="med" type="none"/>
          </a:ln>
        </p:spPr>
      </p:cxnSp>
      <p:sp>
        <p:nvSpPr>
          <p:cNvPr id="554" name="Google Shape;554;p52"/>
          <p:cNvSpPr txBox="1"/>
          <p:nvPr/>
        </p:nvSpPr>
        <p:spPr>
          <a:xfrm>
            <a:off x="391500" y="1818425"/>
            <a:ext cx="3278100" cy="1569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3000">
                <a:solidFill>
                  <a:srgbClr val="000000"/>
                </a:solidFill>
                <a:latin typeface="Roboto"/>
                <a:ea typeface="Roboto"/>
                <a:cs typeface="Roboto"/>
                <a:sym typeface="Roboto"/>
              </a:rPr>
              <a:t>Lists, titles, punctuation, and abbreviations.</a:t>
            </a:r>
            <a:endParaRPr sz="3000">
              <a:solidFill>
                <a:srgbClr val="000000"/>
              </a:solidFill>
              <a:latin typeface="Roboto"/>
              <a:ea typeface="Roboto"/>
              <a:cs typeface="Roboto"/>
              <a:sym typeface="Roboto"/>
            </a:endParaRPr>
          </a:p>
        </p:txBody>
      </p:sp>
      <p:sp>
        <p:nvSpPr>
          <p:cNvPr id="555" name="Google Shape;555;p52"/>
          <p:cNvSpPr txBox="1"/>
          <p:nvPr/>
        </p:nvSpPr>
        <p:spPr>
          <a:xfrm>
            <a:off x="4508050" y="1646375"/>
            <a:ext cx="3732900" cy="1914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sz="1000">
                <a:solidFill>
                  <a:srgbClr val="000000"/>
                </a:solidFill>
                <a:latin typeface="Roboto"/>
                <a:ea typeface="Roboto"/>
                <a:cs typeface="Roboto"/>
                <a:sym typeface="Roboto"/>
              </a:rPr>
              <a:t>Titles:</a:t>
            </a:r>
            <a:r>
              <a:rPr lang="en" sz="1000">
                <a:solidFill>
                  <a:srgbClr val="000000"/>
                </a:solidFill>
                <a:latin typeface="Roboto"/>
                <a:ea typeface="Roboto"/>
                <a:cs typeface="Roboto"/>
                <a:sym typeface="Roboto"/>
              </a:rPr>
              <a:t> use punctuation marks only in head titles that are a phrase (not a name or one-word titles), or in subtitles. </a:t>
            </a:r>
            <a:endParaRPr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t/>
            </a:r>
            <a:endParaRPr b="1"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rPr b="1" lang="en" sz="1000">
                <a:solidFill>
                  <a:srgbClr val="000000"/>
                </a:solidFill>
                <a:latin typeface="Roboto"/>
                <a:ea typeface="Roboto"/>
                <a:cs typeface="Roboto"/>
                <a:sym typeface="Roboto"/>
              </a:rPr>
              <a:t>Lists and bullet points:</a:t>
            </a:r>
            <a:r>
              <a:rPr lang="en" sz="1000">
                <a:solidFill>
                  <a:srgbClr val="000000"/>
                </a:solidFill>
                <a:latin typeface="Roboto"/>
                <a:ea typeface="Roboto"/>
                <a:cs typeface="Roboto"/>
                <a:sym typeface="Roboto"/>
              </a:rPr>
              <a:t> use punctuation marks when using sentences or phrases.</a:t>
            </a:r>
            <a:endParaRPr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t/>
            </a:r>
            <a:endParaRPr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rPr lang="en" sz="1000">
                <a:solidFill>
                  <a:srgbClr val="000000"/>
                </a:solidFill>
                <a:latin typeface="Roboto"/>
                <a:ea typeface="Roboto"/>
                <a:cs typeface="Roboto"/>
                <a:sym typeface="Roboto"/>
              </a:rPr>
              <a:t>In more formal documents, use ; at the end of (bullet) point. </a:t>
            </a:r>
            <a:endParaRPr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t/>
            </a:r>
            <a:endParaRPr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rPr lang="en" sz="1000">
                <a:solidFill>
                  <a:srgbClr val="000000"/>
                </a:solidFill>
                <a:latin typeface="Roboto"/>
                <a:ea typeface="Roboto"/>
                <a:cs typeface="Roboto"/>
                <a:sym typeface="Roboto"/>
              </a:rPr>
              <a:t>Only use abbreviations when this is the common way of using a term - and when the context allows using this abbreviation. </a:t>
            </a:r>
            <a:endParaRPr sz="1000">
              <a:solidFill>
                <a:srgbClr val="000000"/>
              </a:solidFill>
              <a:latin typeface="Roboto"/>
              <a:ea typeface="Roboto"/>
              <a:cs typeface="Roboto"/>
              <a:sym typeface="Roboto"/>
            </a:endParaRPr>
          </a:p>
          <a:p>
            <a:pPr indent="0" lvl="0" marL="0" rtl="0" algn="just">
              <a:lnSpc>
                <a:spcPct val="115000"/>
              </a:lnSpc>
              <a:spcBef>
                <a:spcPts val="0"/>
              </a:spcBef>
              <a:spcAft>
                <a:spcPts val="0"/>
              </a:spcAft>
              <a:buNone/>
            </a:pPr>
            <a:r>
              <a:t/>
            </a:r>
            <a:endParaRPr sz="1000">
              <a:solidFill>
                <a:srgbClr val="000000"/>
              </a:solidFill>
              <a:latin typeface="Roboto"/>
              <a:ea typeface="Roboto"/>
              <a:cs typeface="Roboto"/>
              <a:sym typeface="Roboto"/>
            </a:endParaRPr>
          </a:p>
        </p:txBody>
      </p:sp>
      <p:pic>
        <p:nvPicPr>
          <p:cNvPr id="556" name="Google Shape;556;p52"/>
          <p:cNvPicPr preferRelativeResize="0"/>
          <p:nvPr/>
        </p:nvPicPr>
        <p:blipFill rotWithShape="1">
          <a:blip r:embed="rId3">
            <a:alphaModFix/>
          </a:blip>
          <a:srcRect b="14950" l="25200" r="28288" t="23450"/>
          <a:stretch/>
        </p:blipFill>
        <p:spPr>
          <a:xfrm>
            <a:off x="8856725" y="4806200"/>
            <a:ext cx="272748" cy="2580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2E3A"/>
        </a:solidFill>
      </p:bgPr>
    </p:bg>
    <p:spTree>
      <p:nvGrpSpPr>
        <p:cNvPr id="560" name="Shape 560"/>
        <p:cNvGrpSpPr/>
        <p:nvPr/>
      </p:nvGrpSpPr>
      <p:grpSpPr>
        <a:xfrm>
          <a:off x="0" y="0"/>
          <a:ext cx="0" cy="0"/>
          <a:chOff x="0" y="0"/>
          <a:chExt cx="0" cy="0"/>
        </a:xfrm>
      </p:grpSpPr>
      <p:sp>
        <p:nvSpPr>
          <p:cNvPr id="561" name="Google Shape;561;p53"/>
          <p:cNvSpPr txBox="1"/>
          <p:nvPr/>
        </p:nvSpPr>
        <p:spPr>
          <a:xfrm>
            <a:off x="713100" y="2356950"/>
            <a:ext cx="7717800" cy="808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500">
                <a:solidFill>
                  <a:schemeClr val="lt1"/>
                </a:solidFill>
                <a:latin typeface="Lora"/>
                <a:ea typeface="Lora"/>
                <a:cs typeface="Lora"/>
                <a:sym typeface="Lora"/>
              </a:rPr>
              <a:t>IMAGERY</a:t>
            </a:r>
            <a:endParaRPr b="1" sz="4500">
              <a:solidFill>
                <a:schemeClr val="lt1"/>
              </a:solidFill>
              <a:latin typeface="Lora"/>
              <a:ea typeface="Lora"/>
              <a:cs typeface="Lora"/>
              <a:sym typeface="Lora"/>
            </a:endParaRPr>
          </a:p>
        </p:txBody>
      </p:sp>
      <p:sp>
        <p:nvSpPr>
          <p:cNvPr id="562" name="Google Shape;562;p53"/>
          <p:cNvSpPr txBox="1"/>
          <p:nvPr/>
        </p:nvSpPr>
        <p:spPr>
          <a:xfrm>
            <a:off x="3499050" y="1978350"/>
            <a:ext cx="2145900" cy="378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a:solidFill>
                  <a:schemeClr val="lt1"/>
                </a:solidFill>
                <a:latin typeface="Roboto"/>
                <a:ea typeface="Roboto"/>
                <a:cs typeface="Roboto"/>
                <a:sym typeface="Roboto"/>
              </a:rPr>
              <a:t>Brand </a:t>
            </a:r>
            <a:r>
              <a:rPr lang="en">
                <a:solidFill>
                  <a:schemeClr val="lt1"/>
                </a:solidFill>
                <a:latin typeface="Roboto"/>
                <a:ea typeface="Roboto"/>
                <a:cs typeface="Roboto"/>
                <a:sym typeface="Roboto"/>
              </a:rPr>
              <a:t>Identity</a:t>
            </a:r>
            <a:endParaRPr>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6" name="Shape 566"/>
        <p:cNvGrpSpPr/>
        <p:nvPr/>
      </p:nvGrpSpPr>
      <p:grpSpPr>
        <a:xfrm>
          <a:off x="0" y="0"/>
          <a:ext cx="0" cy="0"/>
          <a:chOff x="0" y="0"/>
          <a:chExt cx="0" cy="0"/>
        </a:xfrm>
      </p:grpSpPr>
      <p:cxnSp>
        <p:nvCxnSpPr>
          <p:cNvPr id="567" name="Google Shape;567;p54"/>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568" name="Google Shape;568;p54"/>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569" name="Google Shape;569;p54"/>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570" name="Google Shape;570;p54"/>
          <p:cNvSpPr txBox="1"/>
          <p:nvPr/>
        </p:nvSpPr>
        <p:spPr>
          <a:xfrm rot="5400000">
            <a:off x="7053150" y="2417850"/>
            <a:ext cx="3879900" cy="30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600"/>
              </a:spcBef>
              <a:spcAft>
                <a:spcPts val="400"/>
              </a:spcAft>
              <a:buNone/>
            </a:pPr>
            <a:r>
              <a:rPr lang="en" sz="800">
                <a:solidFill>
                  <a:schemeClr val="dk1"/>
                </a:solidFill>
                <a:latin typeface="Roboto"/>
                <a:ea typeface="Roboto"/>
                <a:cs typeface="Roboto"/>
                <a:sym typeface="Roboto"/>
              </a:rPr>
              <a:t>02.5 Imagery</a:t>
            </a:r>
            <a:endParaRPr sz="800">
              <a:solidFill>
                <a:schemeClr val="dk1"/>
              </a:solidFill>
              <a:latin typeface="Roboto"/>
              <a:ea typeface="Roboto"/>
              <a:cs typeface="Roboto"/>
              <a:sym typeface="Roboto"/>
            </a:endParaRPr>
          </a:p>
        </p:txBody>
      </p:sp>
      <p:sp>
        <p:nvSpPr>
          <p:cNvPr id="571" name="Google Shape;571;p54"/>
          <p:cNvSpPr txBox="1"/>
          <p:nvPr>
            <p:ph idx="4294967295" type="subTitle"/>
          </p:nvPr>
        </p:nvSpPr>
        <p:spPr>
          <a:xfrm>
            <a:off x="336025" y="394925"/>
            <a:ext cx="4176600" cy="462900"/>
          </a:xfrm>
          <a:prstGeom prst="rect">
            <a:avLst/>
          </a:prstGeom>
        </p:spPr>
        <p:txBody>
          <a:bodyPr anchorCtr="0" anchor="t" bIns="91425" lIns="91425" spcFirstLastPara="1" rIns="91425" wrap="square" tIns="91425">
            <a:normAutofit/>
          </a:bodyPr>
          <a:lstStyle/>
          <a:p>
            <a:pPr indent="0" lvl="0" marL="0" rtl="0" algn="l">
              <a:lnSpc>
                <a:spcPct val="60000"/>
              </a:lnSpc>
              <a:spcBef>
                <a:spcPts val="0"/>
              </a:spcBef>
              <a:spcAft>
                <a:spcPts val="1200"/>
              </a:spcAft>
              <a:buNone/>
            </a:pPr>
            <a:r>
              <a:rPr b="1" lang="en" sz="2100">
                <a:solidFill>
                  <a:srgbClr val="1D5D8D"/>
                </a:solidFill>
                <a:latin typeface="Lora"/>
                <a:ea typeface="Lora"/>
                <a:cs typeface="Lora"/>
                <a:sym typeface="Lora"/>
              </a:rPr>
              <a:t>STYLE</a:t>
            </a:r>
            <a:endParaRPr b="1" sz="600">
              <a:solidFill>
                <a:srgbClr val="1D5D8D"/>
              </a:solidFill>
              <a:latin typeface="Lora"/>
              <a:ea typeface="Lora"/>
              <a:cs typeface="Lora"/>
              <a:sym typeface="Lora"/>
            </a:endParaRPr>
          </a:p>
        </p:txBody>
      </p:sp>
      <p:sp>
        <p:nvSpPr>
          <p:cNvPr id="572" name="Google Shape;572;p54"/>
          <p:cNvSpPr txBox="1"/>
          <p:nvPr/>
        </p:nvSpPr>
        <p:spPr>
          <a:xfrm>
            <a:off x="336025" y="779575"/>
            <a:ext cx="2534400" cy="410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lang="en" sz="1000">
                <a:solidFill>
                  <a:schemeClr val="dk1"/>
                </a:solidFill>
                <a:latin typeface="Roboto"/>
                <a:ea typeface="Roboto"/>
                <a:cs typeface="Roboto"/>
                <a:sym typeface="Roboto"/>
              </a:rPr>
              <a:t>As ARU, we capture the essence of nature and collaboration in imagery. It should convey happiness, confidence and healthy people. Using bright colours, natural landscapes, technology and images of people. You can search for suitable images or videos in our archive, or shoot footage yourself. </a:t>
            </a:r>
            <a:endParaRPr sz="1000">
              <a:solidFill>
                <a:schemeClr val="dk1"/>
              </a:solidFill>
              <a:latin typeface="Roboto"/>
              <a:ea typeface="Roboto"/>
              <a:cs typeface="Roboto"/>
              <a:sym typeface="Roboto"/>
            </a:endParaRPr>
          </a:p>
          <a:p>
            <a:pPr indent="0" lvl="0" marL="0" rtl="0" algn="l">
              <a:lnSpc>
                <a:spcPct val="115000"/>
              </a:lnSpc>
              <a:spcBef>
                <a:spcPts val="1500"/>
              </a:spcBef>
              <a:spcAft>
                <a:spcPts val="0"/>
              </a:spcAft>
              <a:buNone/>
            </a:pPr>
            <a:r>
              <a:rPr b="1" lang="en" sz="1000">
                <a:solidFill>
                  <a:schemeClr val="dk1"/>
                </a:solidFill>
                <a:latin typeface="Roboto"/>
                <a:ea typeface="Roboto"/>
                <a:cs typeface="Roboto"/>
                <a:sym typeface="Roboto"/>
              </a:rPr>
              <a:t>While taking or choosing footage, try to show one or multiple of the following:</a:t>
            </a:r>
            <a:endParaRPr b="1" sz="1000">
              <a:solidFill>
                <a:schemeClr val="dk1"/>
              </a:solidFill>
              <a:latin typeface="Roboto"/>
              <a:ea typeface="Roboto"/>
              <a:cs typeface="Roboto"/>
              <a:sym typeface="Roboto"/>
            </a:endParaRPr>
          </a:p>
          <a:p>
            <a:pPr indent="0" lvl="0" marL="0" rtl="0" algn="l">
              <a:lnSpc>
                <a:spcPct val="115000"/>
              </a:lnSpc>
              <a:spcBef>
                <a:spcPts val="1500"/>
              </a:spcBef>
              <a:spcAft>
                <a:spcPts val="0"/>
              </a:spcAft>
              <a:buNone/>
            </a:pPr>
            <a:r>
              <a:rPr b="1" lang="en" sz="1000">
                <a:solidFill>
                  <a:schemeClr val="dk1"/>
                </a:solidFill>
                <a:latin typeface="Roboto"/>
                <a:ea typeface="Roboto"/>
                <a:cs typeface="Roboto"/>
                <a:sym typeface="Roboto"/>
              </a:rPr>
              <a:t>Natural Landscapes:</a:t>
            </a:r>
            <a:r>
              <a:rPr lang="en" sz="1000">
                <a:solidFill>
                  <a:schemeClr val="dk1"/>
                </a:solidFill>
                <a:latin typeface="Roboto"/>
                <a:ea typeface="Roboto"/>
                <a:cs typeface="Roboto"/>
                <a:sym typeface="Roboto"/>
              </a:rPr>
              <a:t> Include imagery of lush green fields, farms, and agricultural landscapes to emphasize the connection with nature and the rural environment. Even better if the image shows people interacting with nature!</a:t>
            </a:r>
            <a:endParaRPr sz="1000">
              <a:solidFill>
                <a:schemeClr val="dk1"/>
              </a:solidFill>
              <a:latin typeface="Roboto"/>
              <a:ea typeface="Roboto"/>
              <a:cs typeface="Roboto"/>
              <a:sym typeface="Roboto"/>
            </a:endParaRPr>
          </a:p>
          <a:p>
            <a:pPr indent="0" lvl="0" marL="0" rtl="0" algn="l">
              <a:lnSpc>
                <a:spcPct val="115000"/>
              </a:lnSpc>
              <a:spcBef>
                <a:spcPts val="1500"/>
              </a:spcBef>
              <a:spcAft>
                <a:spcPts val="1500"/>
              </a:spcAft>
              <a:buClr>
                <a:schemeClr val="dk1"/>
              </a:buClr>
              <a:buSzPts val="1100"/>
              <a:buFont typeface="Arial"/>
              <a:buNone/>
            </a:pPr>
            <a:r>
              <a:rPr b="1" lang="en" sz="1000">
                <a:solidFill>
                  <a:schemeClr val="dk1"/>
                </a:solidFill>
                <a:latin typeface="Roboto"/>
                <a:ea typeface="Roboto"/>
                <a:cs typeface="Roboto"/>
                <a:sym typeface="Roboto"/>
              </a:rPr>
              <a:t>Collaboration</a:t>
            </a:r>
            <a:r>
              <a:rPr lang="en" sz="1000">
                <a:solidFill>
                  <a:schemeClr val="dk1"/>
                </a:solidFill>
                <a:latin typeface="Roboto"/>
                <a:ea typeface="Roboto"/>
                <a:cs typeface="Roboto"/>
                <a:sym typeface="Roboto"/>
              </a:rPr>
              <a:t>: Depict imagery of people working together in teams, whether in the fields, classrooms, or research labs. </a:t>
            </a:r>
            <a:endParaRPr sz="1000">
              <a:solidFill>
                <a:schemeClr val="dk1"/>
              </a:solidFill>
              <a:latin typeface="Roboto"/>
              <a:ea typeface="Roboto"/>
              <a:cs typeface="Roboto"/>
              <a:sym typeface="Roboto"/>
            </a:endParaRPr>
          </a:p>
        </p:txBody>
      </p:sp>
      <p:sp>
        <p:nvSpPr>
          <p:cNvPr id="573" name="Google Shape;573;p54"/>
          <p:cNvSpPr txBox="1"/>
          <p:nvPr/>
        </p:nvSpPr>
        <p:spPr>
          <a:xfrm>
            <a:off x="3058275" y="779575"/>
            <a:ext cx="2647800" cy="410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Clr>
                <a:schemeClr val="dk1"/>
              </a:buClr>
              <a:buSzPts val="1100"/>
              <a:buFont typeface="Arial"/>
              <a:buNone/>
            </a:pPr>
            <a:r>
              <a:rPr lang="en" sz="1000">
                <a:solidFill>
                  <a:schemeClr val="dk1"/>
                </a:solidFill>
                <a:latin typeface="Roboto"/>
                <a:ea typeface="Roboto"/>
                <a:cs typeface="Roboto"/>
                <a:sym typeface="Roboto"/>
              </a:rPr>
              <a:t>Showcase the spirit of cooperation, knowledge sharing,</a:t>
            </a:r>
            <a:endParaRPr b="1" sz="1000">
              <a:solidFill>
                <a:schemeClr val="dk1"/>
              </a:solidFill>
              <a:latin typeface="Roboto"/>
              <a:ea typeface="Roboto"/>
              <a:cs typeface="Roboto"/>
              <a:sym typeface="Roboto"/>
            </a:endParaRPr>
          </a:p>
          <a:p>
            <a:pPr indent="0" lvl="0" marL="0" rtl="0" algn="l">
              <a:lnSpc>
                <a:spcPct val="115000"/>
              </a:lnSpc>
              <a:spcBef>
                <a:spcPts val="1500"/>
              </a:spcBef>
              <a:spcAft>
                <a:spcPts val="0"/>
              </a:spcAft>
              <a:buNone/>
            </a:pPr>
            <a:r>
              <a:rPr b="1" lang="en" sz="1000">
                <a:solidFill>
                  <a:schemeClr val="dk1"/>
                </a:solidFill>
                <a:latin typeface="Roboto"/>
                <a:ea typeface="Roboto"/>
                <a:cs typeface="Roboto"/>
                <a:sym typeface="Roboto"/>
              </a:rPr>
              <a:t>Happiness and Confidence:</a:t>
            </a:r>
            <a:r>
              <a:rPr lang="en" sz="1000">
                <a:solidFill>
                  <a:schemeClr val="dk1"/>
                </a:solidFill>
                <a:latin typeface="Roboto"/>
                <a:ea typeface="Roboto"/>
                <a:cs typeface="Roboto"/>
                <a:sym typeface="Roboto"/>
              </a:rPr>
              <a:t> Showcase individuals and groups of people smiling, engaged in their work, and demonstrating confidence in their abilities. </a:t>
            </a:r>
            <a:endParaRPr sz="1000">
              <a:solidFill>
                <a:schemeClr val="dk1"/>
              </a:solidFill>
              <a:latin typeface="Roboto"/>
              <a:ea typeface="Roboto"/>
              <a:cs typeface="Roboto"/>
              <a:sym typeface="Roboto"/>
            </a:endParaRPr>
          </a:p>
          <a:p>
            <a:pPr indent="0" lvl="0" marL="0" rtl="0" algn="l">
              <a:lnSpc>
                <a:spcPct val="115000"/>
              </a:lnSpc>
              <a:spcBef>
                <a:spcPts val="1500"/>
              </a:spcBef>
              <a:spcAft>
                <a:spcPts val="0"/>
              </a:spcAft>
              <a:buNone/>
            </a:pPr>
            <a:r>
              <a:rPr b="1" lang="en" sz="1000">
                <a:solidFill>
                  <a:schemeClr val="dk1"/>
                </a:solidFill>
                <a:latin typeface="Roboto"/>
                <a:ea typeface="Roboto"/>
                <a:cs typeface="Roboto"/>
                <a:sym typeface="Roboto"/>
              </a:rPr>
              <a:t>Healthy People: </a:t>
            </a:r>
            <a:r>
              <a:rPr lang="en" sz="1000">
                <a:solidFill>
                  <a:schemeClr val="dk1"/>
                </a:solidFill>
                <a:latin typeface="Roboto"/>
                <a:ea typeface="Roboto"/>
                <a:cs typeface="Roboto"/>
                <a:sym typeface="Roboto"/>
              </a:rPr>
              <a:t>Showcase healthy individuals engaged in physical activities, such as farming, exercising, or participating in outdoor sports. Emphasize the importance of a healthy lifestyle and the positive impact of agriculture on people's well-</a:t>
            </a:r>
            <a:r>
              <a:rPr lang="en" sz="1000">
                <a:solidFill>
                  <a:schemeClr val="dk1"/>
                </a:solidFill>
                <a:latin typeface="Roboto"/>
                <a:ea typeface="Roboto"/>
                <a:cs typeface="Roboto"/>
                <a:sym typeface="Roboto"/>
              </a:rPr>
              <a:t>being</a:t>
            </a:r>
            <a:r>
              <a:rPr lang="en" sz="1000">
                <a:solidFill>
                  <a:schemeClr val="dk1"/>
                </a:solidFill>
                <a:latin typeface="Roboto"/>
                <a:ea typeface="Roboto"/>
                <a:cs typeface="Roboto"/>
                <a:sym typeface="Roboto"/>
              </a:rPr>
              <a:t>.</a:t>
            </a:r>
            <a:endParaRPr sz="1000">
              <a:solidFill>
                <a:schemeClr val="dk1"/>
              </a:solidFill>
              <a:latin typeface="Roboto"/>
              <a:ea typeface="Roboto"/>
              <a:cs typeface="Roboto"/>
              <a:sym typeface="Roboto"/>
            </a:endParaRPr>
          </a:p>
          <a:p>
            <a:pPr indent="0" lvl="0" marL="0" rtl="0" algn="l">
              <a:lnSpc>
                <a:spcPct val="115000"/>
              </a:lnSpc>
              <a:spcBef>
                <a:spcPts val="1500"/>
              </a:spcBef>
              <a:spcAft>
                <a:spcPts val="1500"/>
              </a:spcAft>
              <a:buNone/>
            </a:pPr>
            <a:r>
              <a:rPr b="1" lang="en" sz="1000">
                <a:solidFill>
                  <a:schemeClr val="dk1"/>
                </a:solidFill>
                <a:latin typeface="Roboto"/>
                <a:ea typeface="Roboto"/>
                <a:cs typeface="Roboto"/>
                <a:sym typeface="Roboto"/>
              </a:rPr>
              <a:t>Bright Colors:</a:t>
            </a:r>
            <a:r>
              <a:rPr lang="en" sz="1000">
                <a:solidFill>
                  <a:schemeClr val="dk1"/>
                </a:solidFill>
                <a:latin typeface="Roboto"/>
                <a:ea typeface="Roboto"/>
                <a:cs typeface="Roboto"/>
                <a:sym typeface="Roboto"/>
              </a:rPr>
              <a:t> Incorporate vibrant and lively colors in the imagery to create a visually appealing and energetic atmosphere. Use colors that are commonly associated with nature, such as various shades of green, blue, and earthy tones.</a:t>
            </a:r>
            <a:endParaRPr sz="1000">
              <a:solidFill>
                <a:schemeClr val="dk1"/>
              </a:solidFill>
              <a:latin typeface="Roboto"/>
              <a:ea typeface="Roboto"/>
              <a:cs typeface="Roboto"/>
              <a:sym typeface="Roboto"/>
            </a:endParaRPr>
          </a:p>
        </p:txBody>
      </p:sp>
      <p:sp>
        <p:nvSpPr>
          <p:cNvPr id="574" name="Google Shape;574;p54"/>
          <p:cNvSpPr txBox="1"/>
          <p:nvPr/>
        </p:nvSpPr>
        <p:spPr>
          <a:xfrm>
            <a:off x="5893925" y="779575"/>
            <a:ext cx="2534400" cy="3909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500"/>
              </a:spcBef>
              <a:spcAft>
                <a:spcPts val="0"/>
              </a:spcAft>
              <a:buNone/>
            </a:pPr>
            <a:r>
              <a:rPr b="1" lang="en" sz="1000">
                <a:solidFill>
                  <a:schemeClr val="dk1"/>
                </a:solidFill>
                <a:latin typeface="Roboto"/>
                <a:ea typeface="Roboto"/>
                <a:cs typeface="Roboto"/>
                <a:sym typeface="Roboto"/>
              </a:rPr>
              <a:t>Technology:</a:t>
            </a:r>
            <a:r>
              <a:rPr lang="en" sz="1000">
                <a:solidFill>
                  <a:schemeClr val="dk1"/>
                </a:solidFill>
                <a:latin typeface="Roboto"/>
                <a:ea typeface="Roboto"/>
                <a:cs typeface="Roboto"/>
                <a:sym typeface="Roboto"/>
              </a:rPr>
              <a:t> Integrate technology in the imagery, to highlight the innovative and technologically advanced approach of ARU towards agricultural practices. Think of computers, laptops, iPads, or agricultural technology - and students who use them!</a:t>
            </a:r>
            <a:endParaRPr sz="1000">
              <a:solidFill>
                <a:schemeClr val="dk1"/>
              </a:solidFill>
              <a:latin typeface="Roboto"/>
              <a:ea typeface="Roboto"/>
              <a:cs typeface="Roboto"/>
              <a:sym typeface="Roboto"/>
            </a:endParaRPr>
          </a:p>
          <a:p>
            <a:pPr indent="0" lvl="0" marL="0" rtl="0" algn="l">
              <a:lnSpc>
                <a:spcPct val="115000"/>
              </a:lnSpc>
              <a:spcBef>
                <a:spcPts val="1500"/>
              </a:spcBef>
              <a:spcAft>
                <a:spcPts val="0"/>
              </a:spcAft>
              <a:buNone/>
            </a:pPr>
            <a:r>
              <a:rPr b="1" lang="en" sz="1000">
                <a:solidFill>
                  <a:schemeClr val="dk1"/>
                </a:solidFill>
                <a:latin typeface="Roboto"/>
                <a:ea typeface="Roboto"/>
                <a:cs typeface="Roboto"/>
                <a:sym typeface="Roboto"/>
              </a:rPr>
              <a:t>Local Culture:</a:t>
            </a:r>
            <a:r>
              <a:rPr lang="en" sz="1000">
                <a:solidFill>
                  <a:schemeClr val="dk1"/>
                </a:solidFill>
                <a:latin typeface="Roboto"/>
                <a:ea typeface="Roboto"/>
                <a:cs typeface="Roboto"/>
                <a:sym typeface="Roboto"/>
              </a:rPr>
              <a:t> Incorporate elements of Ugandan culture and traditions in the imagery to celebrate the university's connection to its local roots. This could include traditional clothing, dances, or cultural events.</a:t>
            </a:r>
            <a:endParaRPr sz="1000">
              <a:solidFill>
                <a:schemeClr val="dk1"/>
              </a:solidFill>
              <a:latin typeface="Roboto"/>
              <a:ea typeface="Roboto"/>
              <a:cs typeface="Roboto"/>
              <a:sym typeface="Roboto"/>
            </a:endParaRPr>
          </a:p>
          <a:p>
            <a:pPr indent="0" lvl="0" marL="0" rtl="0" algn="l">
              <a:lnSpc>
                <a:spcPct val="115000"/>
              </a:lnSpc>
              <a:spcBef>
                <a:spcPts val="1500"/>
              </a:spcBef>
              <a:spcAft>
                <a:spcPts val="1500"/>
              </a:spcAft>
              <a:buNone/>
            </a:pPr>
            <a:r>
              <a:rPr b="1" lang="en" sz="1000">
                <a:solidFill>
                  <a:schemeClr val="dk1"/>
                </a:solidFill>
                <a:latin typeface="Roboto"/>
                <a:ea typeface="Roboto"/>
                <a:cs typeface="Roboto"/>
                <a:sym typeface="Roboto"/>
              </a:rPr>
              <a:t>Women in the lead</a:t>
            </a:r>
            <a:r>
              <a:rPr b="1" lang="en" sz="1000">
                <a:solidFill>
                  <a:schemeClr val="dk1"/>
                </a:solidFill>
                <a:latin typeface="Roboto"/>
                <a:ea typeface="Roboto"/>
                <a:cs typeface="Roboto"/>
                <a:sym typeface="Roboto"/>
              </a:rPr>
              <a:t>:</a:t>
            </a:r>
            <a:r>
              <a:rPr lang="en" sz="1000">
                <a:solidFill>
                  <a:schemeClr val="dk1"/>
                </a:solidFill>
                <a:latin typeface="Roboto"/>
                <a:ea typeface="Roboto"/>
                <a:cs typeface="Roboto"/>
                <a:sym typeface="Roboto"/>
              </a:rPr>
              <a:t> Showcase women -  mostly women in leadership roles. Think of women teaching or explaining techniques to others; women giving presentations; women speaking to larger groups of people; confident women.</a:t>
            </a:r>
            <a:endParaRPr/>
          </a:p>
        </p:txBody>
      </p:sp>
      <p:pic>
        <p:nvPicPr>
          <p:cNvPr id="575" name="Google Shape;575;p54"/>
          <p:cNvPicPr preferRelativeResize="0"/>
          <p:nvPr/>
        </p:nvPicPr>
        <p:blipFill rotWithShape="1">
          <a:blip r:embed="rId3">
            <a:alphaModFix/>
          </a:blip>
          <a:srcRect b="14950" l="25200" r="28288" t="23450"/>
          <a:stretch/>
        </p:blipFill>
        <p:spPr>
          <a:xfrm>
            <a:off x="8856725" y="4806200"/>
            <a:ext cx="272748" cy="25807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pic>
        <p:nvPicPr>
          <p:cNvPr id="580" name="Google Shape;580;p55"/>
          <p:cNvPicPr preferRelativeResize="0"/>
          <p:nvPr/>
        </p:nvPicPr>
        <p:blipFill rotWithShape="1">
          <a:blip r:embed="rId3">
            <a:alphaModFix/>
          </a:blip>
          <a:srcRect b="0" l="0" r="0" t="0"/>
          <a:stretch/>
        </p:blipFill>
        <p:spPr>
          <a:xfrm>
            <a:off x="0" y="0"/>
            <a:ext cx="9144014" cy="5143500"/>
          </a:xfrm>
          <a:prstGeom prst="rect">
            <a:avLst/>
          </a:prstGeom>
          <a:noFill/>
          <a:ln>
            <a:noFill/>
          </a:ln>
        </p:spPr>
      </p:pic>
      <p:sp>
        <p:nvSpPr>
          <p:cNvPr id="581" name="Google Shape;581;p55"/>
          <p:cNvSpPr txBox="1"/>
          <p:nvPr>
            <p:ph idx="4294967295" type="subTitle"/>
          </p:nvPr>
        </p:nvSpPr>
        <p:spPr>
          <a:xfrm>
            <a:off x="315200" y="4553875"/>
            <a:ext cx="7261500" cy="396600"/>
          </a:xfrm>
          <a:prstGeom prst="rect">
            <a:avLst/>
          </a:prstGeom>
        </p:spPr>
        <p:txBody>
          <a:bodyPr anchorCtr="0" anchor="b" bIns="91425" lIns="91425" spcFirstLastPara="1" rIns="91425" wrap="square" tIns="91425">
            <a:normAutofit/>
          </a:bodyPr>
          <a:lstStyle/>
          <a:p>
            <a:pPr indent="0" lvl="0" marL="0" rtl="0" algn="l">
              <a:lnSpc>
                <a:spcPct val="50000"/>
              </a:lnSpc>
              <a:spcBef>
                <a:spcPts val="0"/>
              </a:spcBef>
              <a:spcAft>
                <a:spcPts val="1200"/>
              </a:spcAft>
              <a:buNone/>
            </a:pPr>
            <a:r>
              <a:rPr b="1" lang="en" sz="1400">
                <a:solidFill>
                  <a:schemeClr val="lt1"/>
                </a:solidFill>
                <a:latin typeface="Lora"/>
                <a:ea typeface="Lora"/>
                <a:cs typeface="Lora"/>
                <a:sym typeface="Lora"/>
              </a:rPr>
              <a:t>EXAMPLE: HAPPINESS,NATURAL LANDSCAPE, TECH, AND COLLABORATION</a:t>
            </a:r>
            <a:endParaRPr b="1" sz="100">
              <a:solidFill>
                <a:schemeClr val="lt1"/>
              </a:solidFill>
              <a:latin typeface="Lora"/>
              <a:ea typeface="Lora"/>
              <a:cs typeface="Lora"/>
              <a:sym typeface="Lora"/>
            </a:endParaRPr>
          </a:p>
        </p:txBody>
      </p:sp>
      <p:pic>
        <p:nvPicPr>
          <p:cNvPr id="582" name="Google Shape;582;p55"/>
          <p:cNvPicPr preferRelativeResize="0"/>
          <p:nvPr/>
        </p:nvPicPr>
        <p:blipFill rotWithShape="1">
          <a:blip r:embed="rId4">
            <a:alphaModFix/>
          </a:blip>
          <a:srcRect b="15763" l="27003" r="26994" t="21485"/>
          <a:stretch/>
        </p:blipFill>
        <p:spPr>
          <a:xfrm>
            <a:off x="8877300" y="4799719"/>
            <a:ext cx="231601" cy="22573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pic>
        <p:nvPicPr>
          <p:cNvPr id="587" name="Google Shape;587;p56"/>
          <p:cNvPicPr preferRelativeResize="0"/>
          <p:nvPr/>
        </p:nvPicPr>
        <p:blipFill>
          <a:blip r:embed="rId3">
            <a:alphaModFix/>
          </a:blip>
          <a:stretch>
            <a:fillRect/>
          </a:stretch>
        </p:blipFill>
        <p:spPr>
          <a:xfrm>
            <a:off x="0" y="152400"/>
            <a:ext cx="9144000" cy="5143505"/>
          </a:xfrm>
          <a:prstGeom prst="rect">
            <a:avLst/>
          </a:prstGeom>
          <a:noFill/>
          <a:ln>
            <a:noFill/>
          </a:ln>
        </p:spPr>
      </p:pic>
      <p:pic>
        <p:nvPicPr>
          <p:cNvPr id="588" name="Google Shape;588;p56"/>
          <p:cNvPicPr preferRelativeResize="0"/>
          <p:nvPr/>
        </p:nvPicPr>
        <p:blipFill rotWithShape="1">
          <a:blip r:embed="rId4">
            <a:alphaModFix/>
          </a:blip>
          <a:srcRect b="15763" l="27003" r="26994" t="21485"/>
          <a:stretch/>
        </p:blipFill>
        <p:spPr>
          <a:xfrm>
            <a:off x="8877300" y="4799719"/>
            <a:ext cx="231601" cy="22573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pic>
        <p:nvPicPr>
          <p:cNvPr id="593" name="Google Shape;593;p57"/>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594" name="Google Shape;594;p57"/>
          <p:cNvSpPr txBox="1"/>
          <p:nvPr>
            <p:ph idx="4294967295" type="subTitle"/>
          </p:nvPr>
        </p:nvSpPr>
        <p:spPr>
          <a:xfrm>
            <a:off x="315200" y="4553875"/>
            <a:ext cx="3912000" cy="396600"/>
          </a:xfrm>
          <a:prstGeom prst="rect">
            <a:avLst/>
          </a:prstGeom>
        </p:spPr>
        <p:txBody>
          <a:bodyPr anchorCtr="0" anchor="b" bIns="91425" lIns="91425" spcFirstLastPara="1" rIns="91425" wrap="square" tIns="91425">
            <a:normAutofit/>
          </a:bodyPr>
          <a:lstStyle/>
          <a:p>
            <a:pPr indent="0" lvl="0" marL="0" rtl="0" algn="l">
              <a:lnSpc>
                <a:spcPct val="50000"/>
              </a:lnSpc>
              <a:spcBef>
                <a:spcPts val="0"/>
              </a:spcBef>
              <a:spcAft>
                <a:spcPts val="1200"/>
              </a:spcAft>
              <a:buNone/>
            </a:pPr>
            <a:r>
              <a:rPr b="1" lang="en" sz="1400">
                <a:solidFill>
                  <a:schemeClr val="lt1"/>
                </a:solidFill>
                <a:latin typeface="Lora"/>
                <a:ea typeface="Lora"/>
                <a:cs typeface="Lora"/>
                <a:sym typeface="Lora"/>
              </a:rPr>
              <a:t>EXAMPLE: WORK ABILITIES</a:t>
            </a:r>
            <a:endParaRPr b="1" sz="100">
              <a:solidFill>
                <a:schemeClr val="lt1"/>
              </a:solidFill>
              <a:latin typeface="Lora"/>
              <a:ea typeface="Lora"/>
              <a:cs typeface="Lora"/>
              <a:sym typeface="Lora"/>
            </a:endParaRPr>
          </a:p>
        </p:txBody>
      </p:sp>
      <p:pic>
        <p:nvPicPr>
          <p:cNvPr id="595" name="Google Shape;595;p57"/>
          <p:cNvPicPr preferRelativeResize="0"/>
          <p:nvPr/>
        </p:nvPicPr>
        <p:blipFill rotWithShape="1">
          <a:blip r:embed="rId4">
            <a:alphaModFix/>
          </a:blip>
          <a:srcRect b="15763" l="27003" r="26994" t="21485"/>
          <a:stretch/>
        </p:blipFill>
        <p:spPr>
          <a:xfrm>
            <a:off x="8877300" y="4799719"/>
            <a:ext cx="231601" cy="22573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id="600" name="Google Shape;600;p58"/>
          <p:cNvPicPr preferRelativeResize="0"/>
          <p:nvPr/>
        </p:nvPicPr>
        <p:blipFill rotWithShape="1">
          <a:blip r:embed="rId3">
            <a:alphaModFix/>
          </a:blip>
          <a:srcRect b="0" l="0" r="0" t="0"/>
          <a:stretch/>
        </p:blipFill>
        <p:spPr>
          <a:xfrm>
            <a:off x="0" y="0"/>
            <a:ext cx="9144000" cy="5143430"/>
          </a:xfrm>
          <a:prstGeom prst="rect">
            <a:avLst/>
          </a:prstGeom>
          <a:noFill/>
          <a:ln>
            <a:noFill/>
          </a:ln>
        </p:spPr>
      </p:pic>
      <p:pic>
        <p:nvPicPr>
          <p:cNvPr id="601" name="Google Shape;601;p58"/>
          <p:cNvPicPr preferRelativeResize="0"/>
          <p:nvPr/>
        </p:nvPicPr>
        <p:blipFill rotWithShape="1">
          <a:blip r:embed="rId4">
            <a:alphaModFix/>
          </a:blip>
          <a:srcRect b="15763" l="27003" r="26994" t="21485"/>
          <a:stretch/>
        </p:blipFill>
        <p:spPr>
          <a:xfrm>
            <a:off x="8877300" y="4799719"/>
            <a:ext cx="231601" cy="22573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pic>
        <p:nvPicPr>
          <p:cNvPr id="606" name="Google Shape;606;p59"/>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607" name="Google Shape;607;p59"/>
          <p:cNvPicPr preferRelativeResize="0"/>
          <p:nvPr/>
        </p:nvPicPr>
        <p:blipFill rotWithShape="1">
          <a:blip r:embed="rId4">
            <a:alphaModFix/>
          </a:blip>
          <a:srcRect b="15763" l="27003" r="26994" t="21485"/>
          <a:stretch/>
        </p:blipFill>
        <p:spPr>
          <a:xfrm>
            <a:off x="8877300" y="4799719"/>
            <a:ext cx="231601" cy="22573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pic>
        <p:nvPicPr>
          <p:cNvPr id="612" name="Google Shape;612;p60"/>
          <p:cNvPicPr preferRelativeResize="0"/>
          <p:nvPr/>
        </p:nvPicPr>
        <p:blipFill>
          <a:blip r:embed="rId3">
            <a:alphaModFix/>
          </a:blip>
          <a:stretch>
            <a:fillRect/>
          </a:stretch>
        </p:blipFill>
        <p:spPr>
          <a:xfrm>
            <a:off x="0" y="0"/>
            <a:ext cx="9144019" cy="5143500"/>
          </a:xfrm>
          <a:prstGeom prst="rect">
            <a:avLst/>
          </a:prstGeom>
          <a:noFill/>
          <a:ln>
            <a:noFill/>
          </a:ln>
        </p:spPr>
      </p:pic>
      <p:sp>
        <p:nvSpPr>
          <p:cNvPr id="613" name="Google Shape;613;p60"/>
          <p:cNvSpPr txBox="1"/>
          <p:nvPr>
            <p:ph idx="4294967295" type="subTitle"/>
          </p:nvPr>
        </p:nvSpPr>
        <p:spPr>
          <a:xfrm rot="5400000">
            <a:off x="7548000" y="2373450"/>
            <a:ext cx="2444100" cy="396600"/>
          </a:xfrm>
          <a:prstGeom prst="rect">
            <a:avLst/>
          </a:prstGeom>
        </p:spPr>
        <p:txBody>
          <a:bodyPr anchorCtr="0" anchor="b" bIns="91425" lIns="91425" spcFirstLastPara="1" rIns="91425" wrap="square" tIns="91425">
            <a:normAutofit/>
          </a:bodyPr>
          <a:lstStyle/>
          <a:p>
            <a:pPr indent="0" lvl="0" marL="0" rtl="0" algn="l">
              <a:lnSpc>
                <a:spcPct val="50000"/>
              </a:lnSpc>
              <a:spcBef>
                <a:spcPts val="0"/>
              </a:spcBef>
              <a:spcAft>
                <a:spcPts val="1200"/>
              </a:spcAft>
              <a:buNone/>
            </a:pPr>
            <a:r>
              <a:rPr b="1" lang="en" sz="1200">
                <a:solidFill>
                  <a:schemeClr val="lt1"/>
                </a:solidFill>
                <a:latin typeface="Lora"/>
                <a:ea typeface="Lora"/>
                <a:cs typeface="Lora"/>
                <a:sym typeface="Lora"/>
              </a:rPr>
              <a:t>EXAMPLE: HAPPY STUDENTS</a:t>
            </a:r>
            <a:endParaRPr b="1" sz="100">
              <a:solidFill>
                <a:schemeClr val="lt1"/>
              </a:solidFill>
              <a:latin typeface="Lora"/>
              <a:ea typeface="Lora"/>
              <a:cs typeface="Lora"/>
              <a:sym typeface="Lora"/>
            </a:endParaRPr>
          </a:p>
        </p:txBody>
      </p:sp>
      <p:pic>
        <p:nvPicPr>
          <p:cNvPr id="614" name="Google Shape;614;p60"/>
          <p:cNvPicPr preferRelativeResize="0"/>
          <p:nvPr/>
        </p:nvPicPr>
        <p:blipFill rotWithShape="1">
          <a:blip r:embed="rId4">
            <a:alphaModFix/>
          </a:blip>
          <a:srcRect b="15763" l="27003" r="26994" t="21485"/>
          <a:stretch/>
        </p:blipFill>
        <p:spPr>
          <a:xfrm>
            <a:off x="8877300" y="4799719"/>
            <a:ext cx="231601" cy="22573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pic>
        <p:nvPicPr>
          <p:cNvPr id="619" name="Google Shape;619;p61"/>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620" name="Google Shape;620;p61"/>
          <p:cNvPicPr preferRelativeResize="0"/>
          <p:nvPr/>
        </p:nvPicPr>
        <p:blipFill rotWithShape="1">
          <a:blip r:embed="rId4">
            <a:alphaModFix/>
          </a:blip>
          <a:srcRect b="15763" l="27003" r="26994" t="21485"/>
          <a:stretch/>
        </p:blipFill>
        <p:spPr>
          <a:xfrm>
            <a:off x="8877300" y="4799719"/>
            <a:ext cx="231601" cy="2257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5D8D">
            <a:alpha val="90000"/>
          </a:srgbClr>
        </a:solidFill>
      </p:bgPr>
    </p:bg>
    <p:spTree>
      <p:nvGrpSpPr>
        <p:cNvPr id="92" name="Shape 92"/>
        <p:cNvGrpSpPr/>
        <p:nvPr/>
      </p:nvGrpSpPr>
      <p:grpSpPr>
        <a:xfrm>
          <a:off x="0" y="0"/>
          <a:ext cx="0" cy="0"/>
          <a:chOff x="0" y="0"/>
          <a:chExt cx="0" cy="0"/>
        </a:xfrm>
      </p:grpSpPr>
      <p:sp>
        <p:nvSpPr>
          <p:cNvPr id="93" name="Google Shape;93;p17"/>
          <p:cNvSpPr txBox="1"/>
          <p:nvPr/>
        </p:nvSpPr>
        <p:spPr>
          <a:xfrm>
            <a:off x="453825" y="357675"/>
            <a:ext cx="7717800" cy="3093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7000">
                <a:solidFill>
                  <a:schemeClr val="lt1"/>
                </a:solidFill>
                <a:latin typeface="Lora"/>
                <a:ea typeface="Lora"/>
                <a:cs typeface="Lora"/>
                <a:sym typeface="Lora"/>
              </a:rPr>
              <a:t>ARU </a:t>
            </a:r>
            <a:br>
              <a:rPr b="1" lang="en" sz="7000">
                <a:solidFill>
                  <a:schemeClr val="lt1"/>
                </a:solidFill>
                <a:latin typeface="Lora"/>
                <a:ea typeface="Lora"/>
                <a:cs typeface="Lora"/>
                <a:sym typeface="Lora"/>
              </a:rPr>
            </a:br>
            <a:r>
              <a:rPr b="1" lang="en" sz="7000">
                <a:solidFill>
                  <a:schemeClr val="lt1"/>
                </a:solidFill>
                <a:latin typeface="Lora"/>
                <a:ea typeface="Lora"/>
                <a:cs typeface="Lora"/>
                <a:sym typeface="Lora"/>
              </a:rPr>
              <a:t>INSIDE </a:t>
            </a:r>
            <a:br>
              <a:rPr b="1" lang="en" sz="7000">
                <a:solidFill>
                  <a:schemeClr val="lt1"/>
                </a:solidFill>
                <a:latin typeface="Lora"/>
                <a:ea typeface="Lora"/>
                <a:cs typeface="Lora"/>
                <a:sym typeface="Lora"/>
              </a:rPr>
            </a:br>
            <a:r>
              <a:rPr b="1" lang="en" sz="7000">
                <a:solidFill>
                  <a:schemeClr val="lt1"/>
                </a:solidFill>
                <a:latin typeface="Lora"/>
                <a:ea typeface="Lora"/>
                <a:cs typeface="Lora"/>
                <a:sym typeface="Lora"/>
              </a:rPr>
              <a:t>OUT</a:t>
            </a:r>
            <a:endParaRPr b="1" sz="7000">
              <a:solidFill>
                <a:schemeClr val="lt1"/>
              </a:solidFill>
              <a:latin typeface="Lora"/>
              <a:ea typeface="Lora"/>
              <a:cs typeface="Lora"/>
              <a:sym typeface="Lora"/>
            </a:endParaRPr>
          </a:p>
        </p:txBody>
      </p:sp>
      <p:cxnSp>
        <p:nvCxnSpPr>
          <p:cNvPr id="94" name="Google Shape;94;p17"/>
          <p:cNvCxnSpPr/>
          <p:nvPr/>
        </p:nvCxnSpPr>
        <p:spPr>
          <a:xfrm>
            <a:off x="453825" y="4643850"/>
            <a:ext cx="6662700" cy="0"/>
          </a:xfrm>
          <a:prstGeom prst="straightConnector1">
            <a:avLst/>
          </a:prstGeom>
          <a:noFill/>
          <a:ln cap="flat" cmpd="sng" w="38100">
            <a:solidFill>
              <a:srgbClr val="1D5D8D"/>
            </a:solidFill>
            <a:prstDash val="solid"/>
            <a:round/>
            <a:headEnd len="med" w="med" type="none"/>
            <a:tailEnd len="med" w="med" type="none"/>
          </a:ln>
        </p:spPr>
      </p:cxnSp>
      <p:cxnSp>
        <p:nvCxnSpPr>
          <p:cNvPr id="95" name="Google Shape;95;p17"/>
          <p:cNvCxnSpPr/>
          <p:nvPr/>
        </p:nvCxnSpPr>
        <p:spPr>
          <a:xfrm>
            <a:off x="453825" y="4720050"/>
            <a:ext cx="6662700" cy="0"/>
          </a:xfrm>
          <a:prstGeom prst="straightConnector1">
            <a:avLst/>
          </a:prstGeom>
          <a:noFill/>
          <a:ln cap="flat" cmpd="sng" w="38100">
            <a:solidFill>
              <a:srgbClr val="249428"/>
            </a:solidFill>
            <a:prstDash val="solid"/>
            <a:round/>
            <a:headEnd len="med" w="med" type="none"/>
            <a:tailEnd len="med" w="med" type="none"/>
          </a:ln>
        </p:spPr>
      </p:cxnSp>
      <p:cxnSp>
        <p:nvCxnSpPr>
          <p:cNvPr id="96" name="Google Shape;96;p17"/>
          <p:cNvCxnSpPr/>
          <p:nvPr/>
        </p:nvCxnSpPr>
        <p:spPr>
          <a:xfrm>
            <a:off x="453825" y="4796250"/>
            <a:ext cx="6662700" cy="0"/>
          </a:xfrm>
          <a:prstGeom prst="straightConnector1">
            <a:avLst/>
          </a:prstGeom>
          <a:noFill/>
          <a:ln cap="flat" cmpd="sng" w="38100">
            <a:solidFill>
              <a:srgbClr val="EF2E3A"/>
            </a:solidFill>
            <a:prstDash val="solid"/>
            <a:round/>
            <a:headEnd len="med" w="med" type="none"/>
            <a:tailEnd len="med" w="med" type="none"/>
          </a:ln>
        </p:spPr>
      </p:cxnSp>
      <p:sp>
        <p:nvSpPr>
          <p:cNvPr id="97" name="Google Shape;97;p17"/>
          <p:cNvSpPr txBox="1"/>
          <p:nvPr/>
        </p:nvSpPr>
        <p:spPr>
          <a:xfrm>
            <a:off x="7256800" y="3856650"/>
            <a:ext cx="1616400" cy="12930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lang="en" sz="8000">
                <a:solidFill>
                  <a:schemeClr val="lt1"/>
                </a:solidFill>
                <a:latin typeface="Sen ExtraBold"/>
                <a:ea typeface="Sen ExtraBold"/>
                <a:cs typeface="Sen ExtraBold"/>
                <a:sym typeface="Sen ExtraBold"/>
              </a:rPr>
              <a:t>01 </a:t>
            </a:r>
            <a:endParaRPr sz="80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pic>
        <p:nvPicPr>
          <p:cNvPr id="625" name="Google Shape;625;p62"/>
          <p:cNvPicPr preferRelativeResize="0"/>
          <p:nvPr/>
        </p:nvPicPr>
        <p:blipFill rotWithShape="1">
          <a:blip r:embed="rId3">
            <a:alphaModFix/>
          </a:blip>
          <a:srcRect b="14769" l="0" r="0" t="835"/>
          <a:stretch/>
        </p:blipFill>
        <p:spPr>
          <a:xfrm>
            <a:off x="0" y="0"/>
            <a:ext cx="9144003" cy="5143501"/>
          </a:xfrm>
          <a:prstGeom prst="rect">
            <a:avLst/>
          </a:prstGeom>
          <a:noFill/>
          <a:ln>
            <a:noFill/>
          </a:ln>
        </p:spPr>
      </p:pic>
      <p:sp>
        <p:nvSpPr>
          <p:cNvPr id="626" name="Google Shape;626;p62"/>
          <p:cNvSpPr/>
          <p:nvPr/>
        </p:nvSpPr>
        <p:spPr>
          <a:xfrm>
            <a:off x="311700" y="4457725"/>
            <a:ext cx="4202400" cy="436800"/>
          </a:xfrm>
          <a:prstGeom prst="roundRect">
            <a:avLst>
              <a:gd fmla="val 16667" name="adj"/>
            </a:avLst>
          </a:prstGeom>
          <a:solidFill>
            <a:srgbClr val="1D5D8D">
              <a:alpha val="9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62"/>
          <p:cNvSpPr txBox="1"/>
          <p:nvPr>
            <p:ph idx="4294967295" type="subTitle"/>
          </p:nvPr>
        </p:nvSpPr>
        <p:spPr>
          <a:xfrm>
            <a:off x="511500" y="4457700"/>
            <a:ext cx="4002600" cy="4368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1200"/>
              </a:spcAft>
              <a:buNone/>
            </a:pPr>
            <a:r>
              <a:rPr b="1" lang="en" sz="1200">
                <a:solidFill>
                  <a:schemeClr val="lt1"/>
                </a:solidFill>
                <a:latin typeface="Lora"/>
                <a:ea typeface="Lora"/>
                <a:cs typeface="Lora"/>
                <a:sym typeface="Lora"/>
              </a:rPr>
              <a:t>EXAMPLE: RURAL AREA, COMMUNITY, NATURE</a:t>
            </a:r>
            <a:endParaRPr sz="1000">
              <a:solidFill>
                <a:schemeClr val="lt1"/>
              </a:solidFill>
              <a:latin typeface="Roboto Medium"/>
              <a:ea typeface="Roboto Medium"/>
              <a:cs typeface="Roboto Medium"/>
              <a:sym typeface="Roboto Medium"/>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pic>
        <p:nvPicPr>
          <p:cNvPr id="632" name="Google Shape;632;p63"/>
          <p:cNvPicPr preferRelativeResize="0"/>
          <p:nvPr/>
        </p:nvPicPr>
        <p:blipFill rotWithShape="1">
          <a:blip r:embed="rId3">
            <a:alphaModFix/>
          </a:blip>
          <a:srcRect b="12426" l="0" r="0" t="3722"/>
          <a:stretch/>
        </p:blipFill>
        <p:spPr>
          <a:xfrm>
            <a:off x="-29700" y="0"/>
            <a:ext cx="9203400" cy="5143501"/>
          </a:xfrm>
          <a:prstGeom prst="rect">
            <a:avLst/>
          </a:prstGeom>
          <a:noFill/>
          <a:ln>
            <a:noFill/>
          </a:ln>
        </p:spPr>
      </p:pic>
      <p:sp>
        <p:nvSpPr>
          <p:cNvPr id="633" name="Google Shape;633;p63"/>
          <p:cNvSpPr/>
          <p:nvPr/>
        </p:nvSpPr>
        <p:spPr>
          <a:xfrm>
            <a:off x="311700" y="4457725"/>
            <a:ext cx="3396600" cy="436800"/>
          </a:xfrm>
          <a:prstGeom prst="roundRect">
            <a:avLst>
              <a:gd fmla="val 16667" name="adj"/>
            </a:avLst>
          </a:prstGeom>
          <a:solidFill>
            <a:srgbClr val="1D5D8D">
              <a:alpha val="9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63"/>
          <p:cNvSpPr txBox="1"/>
          <p:nvPr>
            <p:ph idx="4294967295" type="subTitle"/>
          </p:nvPr>
        </p:nvSpPr>
        <p:spPr>
          <a:xfrm>
            <a:off x="511500" y="4457700"/>
            <a:ext cx="3196800" cy="4368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1200"/>
              </a:spcAft>
              <a:buNone/>
            </a:pPr>
            <a:r>
              <a:rPr b="1" lang="en" sz="1200">
                <a:solidFill>
                  <a:schemeClr val="lt1"/>
                </a:solidFill>
                <a:latin typeface="Lora"/>
                <a:ea typeface="Lora"/>
                <a:cs typeface="Lora"/>
                <a:sym typeface="Lora"/>
              </a:rPr>
              <a:t>INTERNSHIP</a:t>
            </a:r>
            <a:endParaRPr sz="1000">
              <a:solidFill>
                <a:schemeClr val="lt1"/>
              </a:solidFill>
              <a:latin typeface="Roboto Medium"/>
              <a:ea typeface="Roboto Medium"/>
              <a:cs typeface="Roboto Medium"/>
              <a:sym typeface="Roboto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2E3A"/>
        </a:solidFill>
      </p:bgPr>
    </p:bg>
    <p:spTree>
      <p:nvGrpSpPr>
        <p:cNvPr id="101" name="Shape 101"/>
        <p:cNvGrpSpPr/>
        <p:nvPr/>
      </p:nvGrpSpPr>
      <p:grpSpPr>
        <a:xfrm>
          <a:off x="0" y="0"/>
          <a:ext cx="0" cy="0"/>
          <a:chOff x="0" y="0"/>
          <a:chExt cx="0" cy="0"/>
        </a:xfrm>
      </p:grpSpPr>
      <p:sp>
        <p:nvSpPr>
          <p:cNvPr id="102" name="Google Shape;102;p18"/>
          <p:cNvSpPr txBox="1"/>
          <p:nvPr/>
        </p:nvSpPr>
        <p:spPr>
          <a:xfrm>
            <a:off x="713100" y="2045250"/>
            <a:ext cx="7717800" cy="1431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500">
                <a:solidFill>
                  <a:schemeClr val="lt1"/>
                </a:solidFill>
                <a:latin typeface="Lora"/>
                <a:ea typeface="Lora"/>
                <a:cs typeface="Lora"/>
                <a:sym typeface="Lora"/>
              </a:rPr>
              <a:t>BUILDING</a:t>
            </a:r>
            <a:endParaRPr b="1" sz="4500">
              <a:solidFill>
                <a:schemeClr val="lt1"/>
              </a:solidFill>
              <a:latin typeface="Lora"/>
              <a:ea typeface="Lora"/>
              <a:cs typeface="Lora"/>
              <a:sym typeface="Lora"/>
            </a:endParaRPr>
          </a:p>
          <a:p>
            <a:pPr indent="0" lvl="0" marL="0" rtl="0" algn="ctr">
              <a:lnSpc>
                <a:spcPct val="90000"/>
              </a:lnSpc>
              <a:spcBef>
                <a:spcPts val="0"/>
              </a:spcBef>
              <a:spcAft>
                <a:spcPts val="0"/>
              </a:spcAft>
              <a:buNone/>
            </a:pPr>
            <a:r>
              <a:rPr b="1" lang="en" sz="4500">
                <a:solidFill>
                  <a:schemeClr val="lt1"/>
                </a:solidFill>
                <a:latin typeface="Lora"/>
                <a:ea typeface="Lora"/>
                <a:cs typeface="Lora"/>
                <a:sym typeface="Lora"/>
              </a:rPr>
              <a:t>BLOCKS</a:t>
            </a:r>
            <a:endParaRPr b="1" sz="4500">
              <a:solidFill>
                <a:schemeClr val="lt1"/>
              </a:solidFill>
              <a:latin typeface="Lora"/>
              <a:ea typeface="Lora"/>
              <a:cs typeface="Lora"/>
              <a:sym typeface="Lora"/>
            </a:endParaRPr>
          </a:p>
        </p:txBody>
      </p:sp>
      <p:sp>
        <p:nvSpPr>
          <p:cNvPr id="103" name="Google Shape;103;p18"/>
          <p:cNvSpPr txBox="1"/>
          <p:nvPr/>
        </p:nvSpPr>
        <p:spPr>
          <a:xfrm>
            <a:off x="3499050" y="1666650"/>
            <a:ext cx="2145900" cy="378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a:solidFill>
                  <a:schemeClr val="lt1"/>
                </a:solidFill>
                <a:latin typeface="Roboto"/>
                <a:ea typeface="Roboto"/>
                <a:cs typeface="Roboto"/>
                <a:sym typeface="Roboto"/>
              </a:rPr>
              <a:t>Brand Identity</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9428">
            <a:alpha val="89870"/>
          </a:srgbClr>
        </a:solidFill>
      </p:bgPr>
    </p:bg>
    <p:spTree>
      <p:nvGrpSpPr>
        <p:cNvPr id="107" name="Shape 107"/>
        <p:cNvGrpSpPr/>
        <p:nvPr/>
      </p:nvGrpSpPr>
      <p:grpSpPr>
        <a:xfrm>
          <a:off x="0" y="0"/>
          <a:ext cx="0" cy="0"/>
          <a:chOff x="0" y="0"/>
          <a:chExt cx="0" cy="0"/>
        </a:xfrm>
      </p:grpSpPr>
      <p:pic>
        <p:nvPicPr>
          <p:cNvPr id="108" name="Google Shape;108;p19"/>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09" name="Google Shape;109;p19"/>
          <p:cNvSpPr/>
          <p:nvPr/>
        </p:nvSpPr>
        <p:spPr>
          <a:xfrm>
            <a:off x="425025" y="657225"/>
            <a:ext cx="3925500" cy="3981300"/>
          </a:xfrm>
          <a:prstGeom prst="roundRect">
            <a:avLst>
              <a:gd fmla="val 16667" name="adj"/>
            </a:avLst>
          </a:prstGeom>
          <a:solidFill>
            <a:srgbClr val="249428">
              <a:alpha val="8987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9"/>
          <p:cNvSpPr txBox="1"/>
          <p:nvPr/>
        </p:nvSpPr>
        <p:spPr>
          <a:xfrm>
            <a:off x="783400" y="983825"/>
            <a:ext cx="3362700" cy="1269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3000">
                <a:solidFill>
                  <a:schemeClr val="lt1"/>
                </a:solidFill>
                <a:latin typeface="Lora"/>
                <a:ea typeface="Lora"/>
                <a:cs typeface="Lora"/>
                <a:sym typeface="Lora"/>
              </a:rPr>
              <a:t>WHO ARE WE</a:t>
            </a:r>
            <a:endParaRPr b="1" sz="3000">
              <a:solidFill>
                <a:schemeClr val="lt1"/>
              </a:solidFill>
              <a:latin typeface="Lora"/>
              <a:ea typeface="Lora"/>
              <a:cs typeface="Lora"/>
              <a:sym typeface="Lora"/>
            </a:endParaRPr>
          </a:p>
          <a:p>
            <a:pPr indent="0" lvl="0" marL="0" rtl="0" algn="l">
              <a:lnSpc>
                <a:spcPct val="90000"/>
              </a:lnSpc>
              <a:spcBef>
                <a:spcPts val="0"/>
              </a:spcBef>
              <a:spcAft>
                <a:spcPts val="0"/>
              </a:spcAft>
              <a:buNone/>
            </a:pPr>
            <a:r>
              <a:t/>
            </a:r>
            <a:endParaRPr b="1" sz="1500">
              <a:solidFill>
                <a:schemeClr val="lt1"/>
              </a:solidFill>
              <a:latin typeface="Lora"/>
              <a:ea typeface="Lora"/>
              <a:cs typeface="Lora"/>
              <a:sym typeface="Lora"/>
            </a:endParaRPr>
          </a:p>
          <a:p>
            <a:pPr indent="0" lvl="0" marL="0" rtl="0" algn="l">
              <a:spcBef>
                <a:spcPts val="0"/>
              </a:spcBef>
              <a:spcAft>
                <a:spcPts val="0"/>
              </a:spcAft>
              <a:buNone/>
            </a:pPr>
            <a:r>
              <a:t/>
            </a:r>
            <a:endParaRPr b="1" sz="3000">
              <a:solidFill>
                <a:schemeClr val="lt1"/>
              </a:solidFill>
              <a:latin typeface="Lora"/>
              <a:ea typeface="Lora"/>
              <a:cs typeface="Lora"/>
              <a:sym typeface="Lora"/>
            </a:endParaRPr>
          </a:p>
        </p:txBody>
      </p:sp>
      <p:cxnSp>
        <p:nvCxnSpPr>
          <p:cNvPr id="111" name="Google Shape;111;p19"/>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112" name="Google Shape;112;p19"/>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cxnSp>
        <p:nvCxnSpPr>
          <p:cNvPr id="113" name="Google Shape;113;p19"/>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114" name="Google Shape;114;p19"/>
          <p:cNvSpPr txBox="1"/>
          <p:nvPr/>
        </p:nvSpPr>
        <p:spPr>
          <a:xfrm>
            <a:off x="783400" y="1443625"/>
            <a:ext cx="3362700" cy="291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lt1"/>
                </a:solidFill>
                <a:latin typeface="Roboto"/>
                <a:ea typeface="Roboto"/>
                <a:cs typeface="Roboto"/>
                <a:sym typeface="Roboto"/>
              </a:rPr>
              <a:t>African Rural University is a value-based, all-women university </a:t>
            </a:r>
            <a:r>
              <a:rPr lang="en" sz="1300">
                <a:solidFill>
                  <a:schemeClr val="lt1"/>
                </a:solidFill>
                <a:latin typeface="Roboto"/>
                <a:ea typeface="Roboto"/>
                <a:cs typeface="Roboto"/>
                <a:sym typeface="Roboto"/>
              </a:rPr>
              <a:t>that</a:t>
            </a:r>
            <a:r>
              <a:rPr lang="en" sz="1300">
                <a:solidFill>
                  <a:schemeClr val="lt1"/>
                </a:solidFill>
                <a:latin typeface="Roboto"/>
                <a:ea typeface="Roboto"/>
                <a:cs typeface="Roboto"/>
                <a:sym typeface="Roboto"/>
              </a:rPr>
              <a:t> offers a professional and integrated programme, uniquely merging indigenous knowledge with the disciplines of science, humanities, and arts. Our students graduate as rural transformation specialists. This means that within the African development context, they create conditions for self-reliance,</a:t>
            </a:r>
            <a:r>
              <a:rPr lang="en" sz="1300">
                <a:solidFill>
                  <a:schemeClr val="lt1"/>
                </a:solidFill>
                <a:latin typeface="Roboto"/>
                <a:ea typeface="Roboto"/>
                <a:cs typeface="Roboto"/>
                <a:sym typeface="Roboto"/>
              </a:rPr>
              <a:t> </a:t>
            </a:r>
            <a:r>
              <a:rPr lang="en" sz="1300">
                <a:solidFill>
                  <a:schemeClr val="lt1"/>
                </a:solidFill>
                <a:latin typeface="Roboto"/>
                <a:ea typeface="Roboto"/>
                <a:cs typeface="Roboto"/>
                <a:sym typeface="Roboto"/>
              </a:rPr>
              <a:t>as well as the well-being of local communities and the natural environment.</a:t>
            </a:r>
            <a:endParaRPr sz="1300">
              <a:solidFill>
                <a:schemeClr val="lt1"/>
              </a:solidFill>
              <a:latin typeface="Roboto"/>
              <a:ea typeface="Roboto"/>
              <a:cs typeface="Roboto"/>
              <a:sym typeface="Roboto"/>
            </a:endParaRPr>
          </a:p>
        </p:txBody>
      </p:sp>
      <p:sp>
        <p:nvSpPr>
          <p:cNvPr id="115" name="Google Shape;115;p19"/>
          <p:cNvSpPr txBox="1"/>
          <p:nvPr/>
        </p:nvSpPr>
        <p:spPr>
          <a:xfrm rot="5400000">
            <a:off x="6853800" y="2417850"/>
            <a:ext cx="42786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600"/>
              </a:spcBef>
              <a:spcAft>
                <a:spcPts val="400"/>
              </a:spcAft>
              <a:buNone/>
            </a:pPr>
            <a:r>
              <a:t/>
            </a:r>
            <a:endParaRPr sz="800">
              <a:solidFill>
                <a:schemeClr val="lt1"/>
              </a:solidFill>
              <a:latin typeface="Roboto"/>
              <a:ea typeface="Roboto"/>
              <a:cs typeface="Roboto"/>
              <a:sym typeface="Roboto"/>
            </a:endParaRPr>
          </a:p>
        </p:txBody>
      </p:sp>
      <p:pic>
        <p:nvPicPr>
          <p:cNvPr id="116" name="Google Shape;116;p19"/>
          <p:cNvPicPr preferRelativeResize="0"/>
          <p:nvPr/>
        </p:nvPicPr>
        <p:blipFill rotWithShape="1">
          <a:blip r:embed="rId4">
            <a:alphaModFix/>
          </a:blip>
          <a:srcRect b="15763" l="27003" r="26994" t="21485"/>
          <a:stretch/>
        </p:blipFill>
        <p:spPr>
          <a:xfrm>
            <a:off x="8877300" y="4799719"/>
            <a:ext cx="231601" cy="2257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9428">
            <a:alpha val="89870"/>
          </a:srgbClr>
        </a:solidFill>
      </p:bgPr>
    </p:bg>
    <p:spTree>
      <p:nvGrpSpPr>
        <p:cNvPr id="120" name="Shape 120"/>
        <p:cNvGrpSpPr/>
        <p:nvPr/>
      </p:nvGrpSpPr>
      <p:grpSpPr>
        <a:xfrm>
          <a:off x="0" y="0"/>
          <a:ext cx="0" cy="0"/>
          <a:chOff x="0" y="0"/>
          <a:chExt cx="0" cy="0"/>
        </a:xfrm>
      </p:grpSpPr>
      <p:pic>
        <p:nvPicPr>
          <p:cNvPr id="121" name="Google Shape;121;p20"/>
          <p:cNvPicPr preferRelativeResize="0"/>
          <p:nvPr/>
        </p:nvPicPr>
        <p:blipFill rotWithShape="1">
          <a:blip r:embed="rId3">
            <a:alphaModFix/>
          </a:blip>
          <a:srcRect b="0" l="0" r="0" t="0"/>
          <a:stretch/>
        </p:blipFill>
        <p:spPr>
          <a:xfrm>
            <a:off x="121375" y="142450"/>
            <a:ext cx="9144000" cy="5143500"/>
          </a:xfrm>
          <a:prstGeom prst="rect">
            <a:avLst/>
          </a:prstGeom>
          <a:noFill/>
          <a:ln>
            <a:noFill/>
          </a:ln>
        </p:spPr>
      </p:pic>
      <p:pic>
        <p:nvPicPr>
          <p:cNvPr id="122" name="Google Shape;122;p20"/>
          <p:cNvPicPr preferRelativeResize="0"/>
          <p:nvPr/>
        </p:nvPicPr>
        <p:blipFill rotWithShape="1">
          <a:blip r:embed="rId4">
            <a:alphaModFix/>
          </a:blip>
          <a:srcRect b="15763" l="27003" r="26994" t="21485"/>
          <a:stretch/>
        </p:blipFill>
        <p:spPr>
          <a:xfrm>
            <a:off x="8877300" y="4799719"/>
            <a:ext cx="231601" cy="2257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9428">
            <a:alpha val="89870"/>
          </a:srgbClr>
        </a:solidFill>
      </p:bgPr>
    </p:bg>
    <p:spTree>
      <p:nvGrpSpPr>
        <p:cNvPr id="126" name="Shape 126"/>
        <p:cNvGrpSpPr/>
        <p:nvPr/>
      </p:nvGrpSpPr>
      <p:grpSpPr>
        <a:xfrm>
          <a:off x="0" y="0"/>
          <a:ext cx="0" cy="0"/>
          <a:chOff x="0" y="0"/>
          <a:chExt cx="0" cy="0"/>
        </a:xfrm>
      </p:grpSpPr>
      <p:pic>
        <p:nvPicPr>
          <p:cNvPr id="127" name="Google Shape;127;p21"/>
          <p:cNvPicPr preferRelativeResize="0"/>
          <p:nvPr/>
        </p:nvPicPr>
        <p:blipFill rotWithShape="1">
          <a:blip r:embed="rId3">
            <a:alphaModFix/>
          </a:blip>
          <a:srcRect b="0" l="0" r="0" t="12365"/>
          <a:stretch/>
        </p:blipFill>
        <p:spPr>
          <a:xfrm>
            <a:off x="0" y="-197450"/>
            <a:ext cx="9144003" cy="5340952"/>
          </a:xfrm>
          <a:prstGeom prst="rect">
            <a:avLst/>
          </a:prstGeom>
          <a:noFill/>
          <a:ln>
            <a:noFill/>
          </a:ln>
        </p:spPr>
      </p:pic>
      <p:sp>
        <p:nvSpPr>
          <p:cNvPr id="128" name="Google Shape;128;p21"/>
          <p:cNvSpPr txBox="1"/>
          <p:nvPr/>
        </p:nvSpPr>
        <p:spPr>
          <a:xfrm>
            <a:off x="441675" y="1724650"/>
            <a:ext cx="3300000" cy="877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000">
                <a:solidFill>
                  <a:schemeClr val="lt1"/>
                </a:solidFill>
                <a:latin typeface="Lora"/>
                <a:ea typeface="Lora"/>
                <a:cs typeface="Lora"/>
                <a:sym typeface="Lora"/>
              </a:rPr>
              <a:t>STRATEGY</a:t>
            </a:r>
            <a:endParaRPr b="1" sz="3000">
              <a:solidFill>
                <a:schemeClr val="lt1"/>
              </a:solidFill>
              <a:latin typeface="Lora"/>
              <a:ea typeface="Lora"/>
              <a:cs typeface="Lora"/>
              <a:sym typeface="Lora"/>
            </a:endParaRPr>
          </a:p>
          <a:p>
            <a:pPr indent="0" lvl="0" marL="0" rtl="0" algn="l">
              <a:lnSpc>
                <a:spcPct val="100000"/>
              </a:lnSpc>
              <a:spcBef>
                <a:spcPts val="0"/>
              </a:spcBef>
              <a:spcAft>
                <a:spcPts val="0"/>
              </a:spcAft>
              <a:buNone/>
            </a:pPr>
            <a:r>
              <a:rPr b="1" lang="en" sz="1500">
                <a:solidFill>
                  <a:schemeClr val="lt1"/>
                </a:solidFill>
                <a:latin typeface="Lora"/>
                <a:ea typeface="Lora"/>
                <a:cs typeface="Lora"/>
                <a:sym typeface="Lora"/>
              </a:rPr>
              <a:t>How do we get there?</a:t>
            </a:r>
            <a:endParaRPr b="1" sz="1500">
              <a:solidFill>
                <a:schemeClr val="lt1"/>
              </a:solidFill>
              <a:latin typeface="Lora"/>
              <a:ea typeface="Lora"/>
              <a:cs typeface="Lora"/>
              <a:sym typeface="Lora"/>
            </a:endParaRPr>
          </a:p>
        </p:txBody>
      </p:sp>
      <p:sp>
        <p:nvSpPr>
          <p:cNvPr id="129" name="Google Shape;129;p21"/>
          <p:cNvSpPr/>
          <p:nvPr/>
        </p:nvSpPr>
        <p:spPr>
          <a:xfrm>
            <a:off x="190500" y="2571750"/>
            <a:ext cx="8343900" cy="2419200"/>
          </a:xfrm>
          <a:prstGeom prst="roundRect">
            <a:avLst>
              <a:gd fmla="val 16667" name="adj"/>
            </a:avLst>
          </a:prstGeom>
          <a:solidFill>
            <a:srgbClr val="249428">
              <a:alpha val="8987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0" name="Google Shape;130;p21"/>
          <p:cNvCxnSpPr/>
          <p:nvPr/>
        </p:nvCxnSpPr>
        <p:spPr>
          <a:xfrm rot="5400000">
            <a:off x="6097500" y="2544250"/>
            <a:ext cx="5483400" cy="0"/>
          </a:xfrm>
          <a:prstGeom prst="straightConnector1">
            <a:avLst/>
          </a:prstGeom>
          <a:noFill/>
          <a:ln cap="flat" cmpd="sng" w="38100">
            <a:solidFill>
              <a:srgbClr val="EF2E3A"/>
            </a:solidFill>
            <a:prstDash val="solid"/>
            <a:round/>
            <a:headEnd len="med" w="med" type="none"/>
            <a:tailEnd len="med" w="med" type="none"/>
          </a:ln>
        </p:spPr>
      </p:cxnSp>
      <p:sp>
        <p:nvSpPr>
          <p:cNvPr id="131" name="Google Shape;131;p21"/>
          <p:cNvSpPr txBox="1"/>
          <p:nvPr/>
        </p:nvSpPr>
        <p:spPr>
          <a:xfrm>
            <a:off x="463650" y="2882225"/>
            <a:ext cx="7797600" cy="210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solidFill>
                  <a:schemeClr val="lt1"/>
                </a:solidFill>
                <a:latin typeface="Roboto"/>
                <a:ea typeface="Roboto"/>
                <a:cs typeface="Roboto"/>
                <a:sym typeface="Roboto"/>
              </a:rPr>
              <a:t>W</a:t>
            </a:r>
            <a:r>
              <a:rPr lang="en" sz="1100">
                <a:solidFill>
                  <a:schemeClr val="lt1"/>
                </a:solidFill>
                <a:latin typeface="Roboto"/>
                <a:ea typeface="Roboto"/>
                <a:cs typeface="Roboto"/>
                <a:sym typeface="Roboto"/>
              </a:rPr>
              <a:t>e facilitate women in rural areas with gaining self-reliance, recognising the inherent power and wisdom of women as educators, managers, peacemakers, counsellors, integrators, and innovators. Our method enables students to learn and develop their innovative visions and skills to bring about transformation in impoverished parts of the world.  </a:t>
            </a:r>
            <a:r>
              <a:rPr lang="en" sz="1100">
                <a:solidFill>
                  <a:schemeClr val="lt1"/>
                </a:solidFill>
                <a:latin typeface="Roboto"/>
                <a:ea typeface="Roboto"/>
                <a:cs typeface="Roboto"/>
                <a:sym typeface="Roboto"/>
              </a:rPr>
              <a:t>We</a:t>
            </a:r>
            <a:r>
              <a:rPr lang="en" sz="1100">
                <a:solidFill>
                  <a:schemeClr val="lt1"/>
                </a:solidFill>
                <a:latin typeface="Roboto"/>
                <a:ea typeface="Roboto"/>
                <a:cs typeface="Roboto"/>
                <a:sym typeface="Roboto"/>
              </a:rPr>
              <a:t> know that in order to transform our rural areas, we do not need to look elsewhere: everything we need is right here. We tap into African philosophy and indigenous, traditional wisdom, experience, and resources. </a:t>
            </a:r>
            <a:endParaRPr sz="11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t/>
            </a:r>
            <a:endParaRPr sz="11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rPr lang="en" sz="1100">
                <a:solidFill>
                  <a:schemeClr val="lt1"/>
                </a:solidFill>
                <a:latin typeface="Roboto"/>
                <a:ea typeface="Roboto"/>
                <a:cs typeface="Roboto"/>
                <a:sym typeface="Roboto"/>
              </a:rPr>
              <a:t>But we always look at the bigger picture. Our approach is holistic and relies on systems thinking. Like an ecosystem, all methods and outcomes are interconnected and interdependent. We combine theoretical learning, innovative instruction and field practice. We blend traditional wisdom, science, humanities, and arts into academic programmes. And we look at development from the perspectives of economy, ecology, social justice, culture and politics</a:t>
            </a:r>
            <a:endParaRPr sz="1100">
              <a:solidFill>
                <a:schemeClr val="lt1"/>
              </a:solidFill>
              <a:latin typeface="Roboto"/>
              <a:ea typeface="Roboto"/>
              <a:cs typeface="Roboto"/>
              <a:sym typeface="Roboto"/>
            </a:endParaRPr>
          </a:p>
        </p:txBody>
      </p:sp>
      <p:sp>
        <p:nvSpPr>
          <p:cNvPr id="132" name="Google Shape;132;p21"/>
          <p:cNvSpPr txBox="1"/>
          <p:nvPr/>
        </p:nvSpPr>
        <p:spPr>
          <a:xfrm rot="5400000">
            <a:off x="6746700" y="2111550"/>
            <a:ext cx="44928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600"/>
              </a:spcBef>
              <a:spcAft>
                <a:spcPts val="400"/>
              </a:spcAft>
              <a:buNone/>
            </a:pPr>
            <a:r>
              <a:rPr lang="en" sz="800">
                <a:solidFill>
                  <a:schemeClr val="lt1"/>
                </a:solidFill>
                <a:latin typeface="Roboto"/>
                <a:ea typeface="Roboto"/>
                <a:cs typeface="Roboto"/>
                <a:sym typeface="Roboto"/>
              </a:rPr>
              <a:t>01.1 Building blocks | Mission</a:t>
            </a:r>
            <a:endParaRPr sz="800">
              <a:solidFill>
                <a:schemeClr val="lt1"/>
              </a:solidFill>
              <a:latin typeface="Roboto"/>
              <a:ea typeface="Roboto"/>
              <a:cs typeface="Roboto"/>
              <a:sym typeface="Roboto"/>
            </a:endParaRPr>
          </a:p>
        </p:txBody>
      </p:sp>
      <p:cxnSp>
        <p:nvCxnSpPr>
          <p:cNvPr id="133" name="Google Shape;133;p21"/>
          <p:cNvCxnSpPr/>
          <p:nvPr/>
        </p:nvCxnSpPr>
        <p:spPr>
          <a:xfrm rot="5400000">
            <a:off x="5945100" y="2544250"/>
            <a:ext cx="5483400" cy="0"/>
          </a:xfrm>
          <a:prstGeom prst="straightConnector1">
            <a:avLst/>
          </a:prstGeom>
          <a:noFill/>
          <a:ln cap="flat" cmpd="sng" w="38100">
            <a:solidFill>
              <a:srgbClr val="1D5D8D"/>
            </a:solidFill>
            <a:prstDash val="solid"/>
            <a:round/>
            <a:headEnd len="med" w="med" type="none"/>
            <a:tailEnd len="med" w="med" type="none"/>
          </a:ln>
        </p:spPr>
      </p:cxnSp>
      <p:cxnSp>
        <p:nvCxnSpPr>
          <p:cNvPr id="134" name="Google Shape;134;p21"/>
          <p:cNvCxnSpPr/>
          <p:nvPr/>
        </p:nvCxnSpPr>
        <p:spPr>
          <a:xfrm rot="5400000">
            <a:off x="6021300" y="2544250"/>
            <a:ext cx="5483400" cy="0"/>
          </a:xfrm>
          <a:prstGeom prst="straightConnector1">
            <a:avLst/>
          </a:prstGeom>
          <a:noFill/>
          <a:ln cap="flat" cmpd="sng" w="38100">
            <a:solidFill>
              <a:srgbClr val="249428"/>
            </a:solidFill>
            <a:prstDash val="solid"/>
            <a:round/>
            <a:headEnd len="med" w="med" type="none"/>
            <a:tailEnd len="med" w="med" type="none"/>
          </a:ln>
        </p:spPr>
      </p:cxnSp>
      <p:pic>
        <p:nvPicPr>
          <p:cNvPr id="135" name="Google Shape;135;p21"/>
          <p:cNvPicPr preferRelativeResize="0"/>
          <p:nvPr/>
        </p:nvPicPr>
        <p:blipFill rotWithShape="1">
          <a:blip r:embed="rId4">
            <a:alphaModFix/>
          </a:blip>
          <a:srcRect b="15763" l="27003" r="26994" t="21485"/>
          <a:stretch/>
        </p:blipFill>
        <p:spPr>
          <a:xfrm>
            <a:off x="8877300" y="4799719"/>
            <a:ext cx="231601" cy="22573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